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5" r:id="rId3"/>
    <p:sldId id="266" r:id="rId4"/>
    <p:sldId id="268" r:id="rId5"/>
    <p:sldId id="267" r:id="rId6"/>
    <p:sldId id="322" r:id="rId7"/>
    <p:sldId id="329" r:id="rId8"/>
    <p:sldId id="327" r:id="rId9"/>
    <p:sldId id="269" r:id="rId10"/>
    <p:sldId id="328" r:id="rId11"/>
    <p:sldId id="330" r:id="rId12"/>
    <p:sldId id="257" r:id="rId13"/>
    <p:sldId id="258" r:id="rId14"/>
    <p:sldId id="259" r:id="rId15"/>
    <p:sldId id="263" r:id="rId16"/>
    <p:sldId id="261" r:id="rId17"/>
    <p:sldId id="323" r:id="rId18"/>
    <p:sldId id="26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87130F-1D0D-8141-8328-14EE7B6CC45C}" v="215" dt="2026-07-09T16:26:49.493"/>
    <p1510:client id="{2BB7CB5A-EE3F-43E6-8A12-54BDAB6D0127}" v="8" dt="2026-07-07T20:13:49.613"/>
    <p1510:client id="{4730001F-98BE-45D0-9150-8232C6BD2153}" v="1" dt="2026-07-09T15:21:10.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64"/>
  </p:normalViewPr>
  <p:slideViewPr>
    <p:cSldViewPr snapToGrid="0">
      <p:cViewPr varScale="1">
        <p:scale>
          <a:sx n="87" d="100"/>
          <a:sy n="87" d="100"/>
        </p:scale>
        <p:origin x="200" y="3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7EBE0C-BFEF-490B-92EF-6D27FA3B41C5}" type="datetimeFigureOut">
              <a:rPr lang="en-US" smtClean="0"/>
              <a:t>7/16/26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910A62-8B4F-48CF-95EB-DCDC0CF36007}" type="slidenum">
              <a:rPr lang="en-US" smtClean="0"/>
              <a:t>‹#›</a:t>
            </a:fld>
            <a:endParaRPr lang="en-US"/>
          </a:p>
        </p:txBody>
      </p:sp>
    </p:spTree>
    <p:extLst>
      <p:ext uri="{BB962C8B-B14F-4D97-AF65-F5344CB8AC3E}">
        <p14:creationId xmlns:p14="http://schemas.microsoft.com/office/powerpoint/2010/main" val="3853816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https://www.epi.org/blog/class-of-2026-what-occupation-data-show-about-ai-and-the-young-college-graduate-workforce/</a:t>
            </a:r>
          </a:p>
        </p:txBody>
      </p:sp>
      <p:sp>
        <p:nvSpPr>
          <p:cNvPr id="4" name="Slide Number Placeholder 3"/>
          <p:cNvSpPr>
            <a:spLocks noGrp="1"/>
          </p:cNvSpPr>
          <p:nvPr>
            <p:ph type="sldNum" sz="quarter" idx="5"/>
          </p:nvPr>
        </p:nvSpPr>
        <p:spPr/>
        <p:txBody>
          <a:bodyPr/>
          <a:lstStyle/>
          <a:p>
            <a:fld id="{B5A0258E-3FC8-4642-AB35-42F892918D53}" type="slidenum">
              <a:rPr lang="en-US" smtClean="0"/>
              <a:t>6</a:t>
            </a:fld>
            <a:endParaRPr lang="en-US"/>
          </a:p>
        </p:txBody>
      </p:sp>
    </p:spTree>
    <p:extLst>
      <p:ext uri="{BB962C8B-B14F-4D97-AF65-F5344CB8AC3E}">
        <p14:creationId xmlns:p14="http://schemas.microsoft.com/office/powerpoint/2010/main" val="2292500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Labor Statistics
Release:
            Employment Situation
Units: 
Percent, Seasonally Adjusted
Frequency: 
          Monthly
The series comes from the 'Current Population Survey (Household Survey)'The source code is: LNS12300012
U.S. Bureau of Labor Statistics,
                    Employment-Population Ratio - 16-19 Yrs. [LNS12300012],
                    retrieved from FRED,
                    Federal Reserve Bank of St. Louis;
                    https://fred.stlouisfed.org/series/LNS12300012,
                    .
Source:
            U.S. Bureau of Labor Statistics
Release:
            Employment Situation
Units: 
Percent, Seasonally Adjusted
Frequency: 
          Monthly
The series comes from the 'Current Population Survey (Household Survey)'The source code is: LNS11300012
U.S. Bureau of Labor Statistics,
                    Labor Force Participation Rate - 16-19 Yrs. [LNS11300012],
                    retrieved from FRED,
                    Federal Reserve Bank of St. Louis;
                    https://fred.stlouisfed.org/series/LNS11300012,
                    .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Labor Statistics
Release:
            Employment Situation
Units: 
Percent, Seasonally Adjusted
Frequency: 
          Monthly
The series comes from the 'Current Population Survey (Household Survey)'The source code is: LNS12300006
U.S. Bureau of Labor Statistics,
                    Employment-Population Ratio - Black or African American [LNS12300006],
                    retrieved from FRED,
                    Federal Reserve Bank of St. Louis;
                    https://fred.stlouisfed.org/series/LNS12300006,
                    .
Source:
            U.S. Bureau of Labor Statistics
Release:
            Employment Situation
Units: 
Percent, Seasonally Adjusted
Frequency: 
          Monthly
The series comes from the 'Current Population Survey (Household Survey)'The source code is: LNS12300031
U.S. Bureau of Labor Statistics,
                    Employment-Population Ratio - 20 Yrs. &amp; over, Black or African American Men [LNS12300031],
                    retrieved from FRED,
                    Federal Reserve Bank of St. Louis;
                    https://fred.stlouisfed.org/series/LNS12300031,
                    .
Source:
            U.S. Bureau of Labor Statistics
Release:
            Employment Situation
Units: 
Percent, Seasonally Adjusted
Frequency: 
          Monthly
To obtain estimates of women worker employment, the ratio of weighted women employees to the weighted all employees in the sample is assumed to equal the same ratio in the universe. The current month's women worker ratio, thus, is estimated and then multiplied by the all-employee estimate. The weighted-difference-link-and-taper formula (described in the source) is used to estimate the current month's women worker ratio. This formula adds the change in the matched sample's women worker ratio (the weighted-difference link) to the prior month's estimate, which has been slightly modified to reflect changes in the sample composition (the taper).The series comes from the 'Current Population Survey (Household Survey)'The source code is: LNS12300032
U.S. Bureau of Labor Statistics,
                    Employment-Population Ratio - 20 Yrs. &amp; over, Black or African American Women [LNS12300032],
                    retrieved from FRED,
                    Federal Reserve Bank of St. Louis;
                    https://fred.stlouisfed.org/series/LNS12300032,
                    .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EF44C-7BEE-4C20-C13A-854328AD23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9E7571-1680-2C10-B8D9-A17AA4BCA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0629A3-9476-59D4-1543-1151677D0421}"/>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5" name="Footer Placeholder 4">
            <a:extLst>
              <a:ext uri="{FF2B5EF4-FFF2-40B4-BE49-F238E27FC236}">
                <a16:creationId xmlns:a16="http://schemas.microsoft.com/office/drawing/2014/main" id="{7A851AB4-147C-44BC-8349-87082B98F2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30EEC-643C-7FDE-2692-447C8AE1D2C7}"/>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1416263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020E6-05F2-1DD4-3B45-233B1FC95D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97CD02-ECC2-3860-81DA-2E9F3C25DB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7D46B0-069E-5650-EAEB-EF99E06A2788}"/>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5" name="Footer Placeholder 4">
            <a:extLst>
              <a:ext uri="{FF2B5EF4-FFF2-40B4-BE49-F238E27FC236}">
                <a16:creationId xmlns:a16="http://schemas.microsoft.com/office/drawing/2014/main" id="{532D0979-1E59-6568-EF60-B1EA89B61F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B8E092-DEE4-3E44-520D-B9D2EE19BF84}"/>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543414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401EDC-13D7-2EA7-B3CF-7F2EE27F4C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6BB639-B92D-2685-B6A4-A4B4DB2408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936B5-BFC9-F59E-A088-F9F4CCC933C1}"/>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5" name="Footer Placeholder 4">
            <a:extLst>
              <a:ext uri="{FF2B5EF4-FFF2-40B4-BE49-F238E27FC236}">
                <a16:creationId xmlns:a16="http://schemas.microsoft.com/office/drawing/2014/main" id="{D940A271-B898-67FB-2A90-1B220A6243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469D5F-8F93-A597-269D-B7F8C8BB13D2}"/>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369632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4555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F8EBE-C4B0-E5D3-BE47-6487CA5961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AD3035-CC83-6349-9557-5323BFF10B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33A128-41DD-4083-DA37-3DFB2EAECA53}"/>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5" name="Footer Placeholder 4">
            <a:extLst>
              <a:ext uri="{FF2B5EF4-FFF2-40B4-BE49-F238E27FC236}">
                <a16:creationId xmlns:a16="http://schemas.microsoft.com/office/drawing/2014/main" id="{EA9ECE97-063A-5D44-054D-9307435A0F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28F8B4-0A07-8F72-ACA1-808C92E07DB4}"/>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3349510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6B6C-0F22-2B7B-76E2-1AD486B8D6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8830A4-124E-4349-5D71-3A4FD92C4FC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D9810E-561A-5195-73DE-20DCCD89F974}"/>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5" name="Footer Placeholder 4">
            <a:extLst>
              <a:ext uri="{FF2B5EF4-FFF2-40B4-BE49-F238E27FC236}">
                <a16:creationId xmlns:a16="http://schemas.microsoft.com/office/drawing/2014/main" id="{4707383E-9A07-37ED-3DCF-E62003ED10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8290BF-7F52-8250-9662-B206A2BCBC99}"/>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1178143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6CBB-14DF-3DA9-2807-B519A139A0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B66631-B91A-7430-210B-763BA0ED2C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59981F-F9D4-A714-551A-6F1F34B150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913A8C-7231-641F-C5C8-6F05D2A3E371}"/>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6" name="Footer Placeholder 5">
            <a:extLst>
              <a:ext uri="{FF2B5EF4-FFF2-40B4-BE49-F238E27FC236}">
                <a16:creationId xmlns:a16="http://schemas.microsoft.com/office/drawing/2014/main" id="{14BEAB98-143C-0BCF-77B7-F0EFD48F84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835E54-7155-39DD-25F3-3981AC8EC5A6}"/>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1384564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2346A-1756-5A48-38F5-2EEF2DA3A2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ABF723-AF5F-A931-6C26-9FFA436DC4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4DF30B-244D-87EC-C029-8CD1801CA2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FA9731-3E1B-86FB-5C11-37D1C4C66B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405391-9AFE-1CE5-9510-E8926F5144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99D3F9-531D-4AE1-3F65-DCADFE135600}"/>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8" name="Footer Placeholder 7">
            <a:extLst>
              <a:ext uri="{FF2B5EF4-FFF2-40B4-BE49-F238E27FC236}">
                <a16:creationId xmlns:a16="http://schemas.microsoft.com/office/drawing/2014/main" id="{4C89C456-F6F3-C800-448C-5FB2C930CA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C7B28C-5EB9-A364-3878-DCABD3A56B98}"/>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3872091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25B23-E798-98B8-F41A-63E48965E6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0A31EE-B183-C2B7-3C69-138A217D33CD}"/>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4" name="Footer Placeholder 3">
            <a:extLst>
              <a:ext uri="{FF2B5EF4-FFF2-40B4-BE49-F238E27FC236}">
                <a16:creationId xmlns:a16="http://schemas.microsoft.com/office/drawing/2014/main" id="{05C4D481-6246-3EA3-34A7-E2ACE383EE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15F9E6-0C34-B2CF-6FC5-87CAD0219F01}"/>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229797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687968-478E-F407-6CBE-C2811D7CC779}"/>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3" name="Footer Placeholder 2">
            <a:extLst>
              <a:ext uri="{FF2B5EF4-FFF2-40B4-BE49-F238E27FC236}">
                <a16:creationId xmlns:a16="http://schemas.microsoft.com/office/drawing/2014/main" id="{619FC72C-D5D1-568E-1910-014A0351E4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4C994E-C046-173B-8A18-1F0B5FAD4C35}"/>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3903154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C22A3-60A4-9CC0-C2B2-6EB1D3C87B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28A82CF-CE19-C0C1-74FD-F6F2F34448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DE4DEB-F270-F576-B7AF-F8E38A5B5F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DC15A0-F0D5-0F70-D92D-66CE85813076}"/>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6" name="Footer Placeholder 5">
            <a:extLst>
              <a:ext uri="{FF2B5EF4-FFF2-40B4-BE49-F238E27FC236}">
                <a16:creationId xmlns:a16="http://schemas.microsoft.com/office/drawing/2014/main" id="{E2FFBDCA-E43F-729E-E058-FD831FD39F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A9C158-1FBE-E6E6-EB01-98CD0B094B5C}"/>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3278445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4EA07-25D5-5948-2832-CED68B1377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74C770-A08F-293D-F6BD-FC95894C9D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A4176D-050E-BDAD-4AAE-0DB7E00C1F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5FAAD9-C9D6-EF4B-FF96-8FB6F7F782F6}"/>
              </a:ext>
            </a:extLst>
          </p:cNvPr>
          <p:cNvSpPr>
            <a:spLocks noGrp="1"/>
          </p:cNvSpPr>
          <p:nvPr>
            <p:ph type="dt" sz="half" idx="10"/>
          </p:nvPr>
        </p:nvSpPr>
        <p:spPr/>
        <p:txBody>
          <a:bodyPr/>
          <a:lstStyle/>
          <a:p>
            <a:fld id="{909CC2F8-1AEB-4982-88E7-497F4C08A39E}" type="datetimeFigureOut">
              <a:rPr lang="en-US" smtClean="0"/>
              <a:t>7/16/26</a:t>
            </a:fld>
            <a:endParaRPr lang="en-US"/>
          </a:p>
        </p:txBody>
      </p:sp>
      <p:sp>
        <p:nvSpPr>
          <p:cNvPr id="6" name="Footer Placeholder 5">
            <a:extLst>
              <a:ext uri="{FF2B5EF4-FFF2-40B4-BE49-F238E27FC236}">
                <a16:creationId xmlns:a16="http://schemas.microsoft.com/office/drawing/2014/main" id="{3D1ED8EF-FFED-A846-7AFF-A48EFE5760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3E484F-FB43-8422-C5BF-DEA08E5DCBA1}"/>
              </a:ext>
            </a:extLst>
          </p:cNvPr>
          <p:cNvSpPr>
            <a:spLocks noGrp="1"/>
          </p:cNvSpPr>
          <p:nvPr>
            <p:ph type="sldNum" sz="quarter" idx="12"/>
          </p:nvPr>
        </p:nvSpPr>
        <p:spPr/>
        <p:txBody>
          <a:bodyPr/>
          <a:lstStyle/>
          <a:p>
            <a:fld id="{A740807A-5A02-4135-910A-1CC65F2EA92D}" type="slidenum">
              <a:rPr lang="en-US" smtClean="0"/>
              <a:t>‹#›</a:t>
            </a:fld>
            <a:endParaRPr lang="en-US"/>
          </a:p>
        </p:txBody>
      </p:sp>
    </p:spTree>
    <p:extLst>
      <p:ext uri="{BB962C8B-B14F-4D97-AF65-F5344CB8AC3E}">
        <p14:creationId xmlns:p14="http://schemas.microsoft.com/office/powerpoint/2010/main" val="1269667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D00702-7D6D-FFBE-C199-E7ED2FEA34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B019F9-0065-1A56-5444-636BDE7D1C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872677-A378-2DC0-47EC-D2E44AF2B6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9CC2F8-1AEB-4982-88E7-497F4C08A39E}" type="datetimeFigureOut">
              <a:rPr lang="en-US" smtClean="0"/>
              <a:t>7/16/26</a:t>
            </a:fld>
            <a:endParaRPr lang="en-US"/>
          </a:p>
        </p:txBody>
      </p:sp>
      <p:sp>
        <p:nvSpPr>
          <p:cNvPr id="5" name="Footer Placeholder 4">
            <a:extLst>
              <a:ext uri="{FF2B5EF4-FFF2-40B4-BE49-F238E27FC236}">
                <a16:creationId xmlns:a16="http://schemas.microsoft.com/office/drawing/2014/main" id="{52FE7349-2FB7-820A-A41F-ACF20FAAFA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30EF698-0970-1924-74B4-64D6ECDE9E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740807A-5A02-4135-910A-1CC65F2EA92D}" type="slidenum">
              <a:rPr lang="en-US" smtClean="0"/>
              <a:t>‹#›</a:t>
            </a:fld>
            <a:endParaRPr lang="en-US"/>
          </a:p>
        </p:txBody>
      </p:sp>
    </p:spTree>
    <p:extLst>
      <p:ext uri="{BB962C8B-B14F-4D97-AF65-F5344CB8AC3E}">
        <p14:creationId xmlns:p14="http://schemas.microsoft.com/office/powerpoint/2010/main" val="745167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fred.stlouisfed.org/graph/?g=1X24e"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fred.stlouisfed.org/graph/?g=1X1Ka"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hyperlink" Target="https://fred.stlouisfed.org/graph/?g=1X241"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D5FABD-57A4-B702-325D-AEFE1A1474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9966"/>
            <a:ext cx="12290612" cy="7995505"/>
          </a:xfrm>
          <a:prstGeom prst="rect">
            <a:avLst/>
          </a:prstGeom>
        </p:spPr>
      </p:pic>
    </p:spTree>
    <p:extLst>
      <p:ext uri="{BB962C8B-B14F-4D97-AF65-F5344CB8AC3E}">
        <p14:creationId xmlns:p14="http://schemas.microsoft.com/office/powerpoint/2010/main" val="2976643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aph of unemployment rate&#10;&#10;AI-generated content may be incorrect.">
            <a:extLst>
              <a:ext uri="{FF2B5EF4-FFF2-40B4-BE49-F238E27FC236}">
                <a16:creationId xmlns:a16="http://schemas.microsoft.com/office/drawing/2014/main" id="{2DB1D51A-9032-844F-2D8A-4D174E58EED7}"/>
              </a:ext>
            </a:extLst>
          </p:cNvPr>
          <p:cNvPicPr>
            <a:picLocks noChangeAspect="1"/>
          </p:cNvPicPr>
          <p:nvPr/>
        </p:nvPicPr>
        <p:blipFill>
          <a:blip r:embed="rId2"/>
          <a:stretch>
            <a:fillRect/>
          </a:stretch>
        </p:blipFill>
        <p:spPr>
          <a:xfrm>
            <a:off x="2336519" y="322199"/>
            <a:ext cx="7518961" cy="6858987"/>
          </a:xfrm>
          <a:prstGeom prst="rect">
            <a:avLst/>
          </a:prstGeom>
        </p:spPr>
      </p:pic>
      <p:pic>
        <p:nvPicPr>
          <p:cNvPr id="4" name="Picture 3">
            <a:extLst>
              <a:ext uri="{FF2B5EF4-FFF2-40B4-BE49-F238E27FC236}">
                <a16:creationId xmlns:a16="http://schemas.microsoft.com/office/drawing/2014/main" id="{920FECBE-1C21-80ED-E15B-442AFA3B0C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07161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5429250"/>
          <a:chOff x="381000" y="95250"/>
          <a:chExt cx="8667750" cy="5429250"/>
        </a:xfrm>
      </p:grpSpPr>
      <p:sp>
        <p:nvSpPr>
          <p:cNvPr id="2" name="TextBox 1"/>
          <p:cNvSpPr txBox="1"/>
          <p:nvPr/>
        </p:nvSpPr>
        <p:spPr>
          <a:xfrm>
            <a:off x="1905000" y="95250"/>
            <a:ext cx="7620000" cy="461665"/>
          </a:xfrm>
          <a:prstGeom prst="rect">
            <a:avLst/>
          </a:prstGeom>
          <a:noFill/>
        </p:spPr>
        <p:txBody>
          <a:bodyPr wrap="square" lIns="91440" tIns="45720" rIns="91440" bIns="45720" rtlCol="0">
            <a:spAutoFit/>
          </a:bodyPr>
          <a:lstStyle/>
          <a:p>
            <a:pPr marL="0" marR="0" lvl="0" indent="0" algn="ctr" fontAlgn="base">
              <a:lnSpc>
                <a:spcPct val="100000"/>
              </a:lnSpc>
            </a:pPr>
            <a:r>
              <a:rPr lang="en-US" sz="2400" u="none" spc="0">
                <a:solidFill>
                  <a:srgbClr val="333333">
                    <a:alpha val="20000"/>
                  </a:srgbClr>
                </a:solidFill>
                <a:latin typeface="Calibri"/>
              </a:rPr>
              <a:t> </a:t>
            </a:r>
          </a:p>
        </p:txBody>
      </p:sp>
      <p:grpSp>
        <p:nvGrpSpPr>
          <p:cNvPr id="11" name="Group 10">
            <a:extLst>
              <a:ext uri="{FF2B5EF4-FFF2-40B4-BE49-F238E27FC236}">
                <a16:creationId xmlns:a16="http://schemas.microsoft.com/office/drawing/2014/main" id="{2EA80356-0276-4747-AF72-B0014C279B39}"/>
              </a:ext>
            </a:extLst>
          </p:cNvPr>
          <p:cNvGrpSpPr/>
          <p:nvPr/>
        </p:nvGrpSpPr>
        <p:grpSpPr>
          <a:xfrm>
            <a:off x="766535" y="701166"/>
            <a:ext cx="10666185" cy="6075135"/>
            <a:chOff x="766535" y="391885"/>
            <a:chExt cx="10666185" cy="6075135"/>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766535" y="391885"/>
              <a:ext cx="10666185" cy="6075135"/>
            </a:xfrm>
            <a:prstGeom prst="rect">
              <a:avLst/>
            </a:prstGeom>
          </p:spPr>
        </p:pic>
        <p:sp>
          <p:nvSpPr>
            <p:cNvPr id="4" name="TextBox 3">
              <a:extLst>
                <a:ext uri="{FF2B5EF4-FFF2-40B4-BE49-F238E27FC236}">
                  <a16:creationId xmlns:a16="http://schemas.microsoft.com/office/drawing/2014/main" id="{9F1DE833-E15E-6376-C6A8-F098E59BCAF9}"/>
                </a:ext>
              </a:extLst>
            </p:cNvPr>
            <p:cNvSpPr txBox="1"/>
            <p:nvPr/>
          </p:nvSpPr>
          <p:spPr>
            <a:xfrm>
              <a:off x="2554992" y="1712634"/>
              <a:ext cx="6241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58.2</a:t>
              </a:r>
            </a:p>
          </p:txBody>
        </p:sp>
        <p:sp>
          <p:nvSpPr>
            <p:cNvPr id="5" name="TextBox 4">
              <a:extLst>
                <a:ext uri="{FF2B5EF4-FFF2-40B4-BE49-F238E27FC236}">
                  <a16:creationId xmlns:a16="http://schemas.microsoft.com/office/drawing/2014/main" id="{7851157A-A0D0-AF76-1B29-B9C03086F79A}"/>
                </a:ext>
              </a:extLst>
            </p:cNvPr>
            <p:cNvSpPr txBox="1"/>
            <p:nvPr/>
          </p:nvSpPr>
          <p:spPr>
            <a:xfrm>
              <a:off x="3280706" y="1378804"/>
              <a:ext cx="6241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63.1</a:t>
              </a:r>
            </a:p>
          </p:txBody>
        </p:sp>
        <p:sp>
          <p:nvSpPr>
            <p:cNvPr id="7" name="TextBox 6">
              <a:extLst>
                <a:ext uri="{FF2B5EF4-FFF2-40B4-BE49-F238E27FC236}">
                  <a16:creationId xmlns:a16="http://schemas.microsoft.com/office/drawing/2014/main" id="{AFA5BC6A-AEEC-6D96-CFF4-CA89FA754890}"/>
                </a:ext>
              </a:extLst>
            </p:cNvPr>
            <p:cNvSpPr txBox="1"/>
            <p:nvPr/>
          </p:nvSpPr>
          <p:spPr>
            <a:xfrm>
              <a:off x="3991906" y="1531204"/>
              <a:ext cx="6241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59.1</a:t>
              </a:r>
            </a:p>
          </p:txBody>
        </p:sp>
        <p:sp>
          <p:nvSpPr>
            <p:cNvPr id="8" name="TextBox 7">
              <a:extLst>
                <a:ext uri="{FF2B5EF4-FFF2-40B4-BE49-F238E27FC236}">
                  <a16:creationId xmlns:a16="http://schemas.microsoft.com/office/drawing/2014/main" id="{0757C6F6-1D1A-88FD-E8B0-E22ED1102C46}"/>
                </a:ext>
              </a:extLst>
            </p:cNvPr>
            <p:cNvSpPr txBox="1"/>
            <p:nvPr/>
          </p:nvSpPr>
          <p:spPr>
            <a:xfrm>
              <a:off x="6096478" y="1712633"/>
              <a:ext cx="6241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57.8</a:t>
              </a:r>
            </a:p>
          </p:txBody>
        </p:sp>
        <p:sp>
          <p:nvSpPr>
            <p:cNvPr id="9" name="TextBox 8">
              <a:extLst>
                <a:ext uri="{FF2B5EF4-FFF2-40B4-BE49-F238E27FC236}">
                  <a16:creationId xmlns:a16="http://schemas.microsoft.com/office/drawing/2014/main" id="{DA519E02-BB96-C8C1-6373-76E1BC901E32}"/>
                </a:ext>
              </a:extLst>
            </p:cNvPr>
            <p:cNvSpPr txBox="1"/>
            <p:nvPr/>
          </p:nvSpPr>
          <p:spPr>
            <a:xfrm>
              <a:off x="6720592" y="1378805"/>
              <a:ext cx="6603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63.6</a:t>
              </a:r>
            </a:p>
          </p:txBody>
        </p:sp>
        <p:sp>
          <p:nvSpPr>
            <p:cNvPr id="10" name="TextBox 9">
              <a:extLst>
                <a:ext uri="{FF2B5EF4-FFF2-40B4-BE49-F238E27FC236}">
                  <a16:creationId xmlns:a16="http://schemas.microsoft.com/office/drawing/2014/main" id="{BBA210B5-BD7D-6467-971E-45D88026CF80}"/>
                </a:ext>
              </a:extLst>
            </p:cNvPr>
            <p:cNvSpPr txBox="1"/>
            <p:nvPr/>
          </p:nvSpPr>
          <p:spPr>
            <a:xfrm>
              <a:off x="7468078" y="1712633"/>
              <a:ext cx="6241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58.1</a:t>
              </a:r>
            </a:p>
          </p:txBody>
        </p:sp>
      </p:grpSp>
      <p:pic>
        <p:nvPicPr>
          <p:cNvPr id="12" name="Picture 11">
            <a:extLst>
              <a:ext uri="{FF2B5EF4-FFF2-40B4-BE49-F238E27FC236}">
                <a16:creationId xmlns:a16="http://schemas.microsoft.com/office/drawing/2014/main" id="{88777FD5-6520-2730-219E-0155F99F32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3090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RED Graph Chart" descr="FRED Graph">
            <a:hlinkClick r:id="rId2" tooltip="View this chart in your browser. "/>
            <a:extLst>
              <a:ext uri="{FF2B5EF4-FFF2-40B4-BE49-F238E27FC236}">
                <a16:creationId xmlns:a16="http://schemas.microsoft.com/office/drawing/2014/main" id="{D0EE5DF4-7458-0C59-BA41-6B9E88046819}"/>
              </a:ext>
            </a:extLst>
          </p:cNvPr>
          <p:cNvPicPr>
            <a:picLocks noChangeAspect="1"/>
          </p:cNvPicPr>
          <p:nvPr/>
        </p:nvPicPr>
        <p:blipFill>
          <a:blip r:embed="rId3"/>
          <a:stretch>
            <a:fillRect/>
          </a:stretch>
        </p:blipFill>
        <p:spPr>
          <a:xfrm>
            <a:off x="584886" y="939841"/>
            <a:ext cx="11022227" cy="5572897"/>
          </a:xfrm>
          <a:prstGeom prst="rect">
            <a:avLst/>
          </a:prstGeom>
        </p:spPr>
      </p:pic>
      <p:cxnSp>
        <p:nvCxnSpPr>
          <p:cNvPr id="4" name="Straight Arrow Connector 3">
            <a:extLst>
              <a:ext uri="{FF2B5EF4-FFF2-40B4-BE49-F238E27FC236}">
                <a16:creationId xmlns:a16="http://schemas.microsoft.com/office/drawing/2014/main" id="{5E5E2775-23B6-854A-3531-C466D5C77E02}"/>
              </a:ext>
            </a:extLst>
          </p:cNvPr>
          <p:cNvCxnSpPr>
            <a:cxnSpLocks/>
          </p:cNvCxnSpPr>
          <p:nvPr/>
        </p:nvCxnSpPr>
        <p:spPr>
          <a:xfrm flipV="1">
            <a:off x="2088292" y="1758462"/>
            <a:ext cx="9095523" cy="3100911"/>
          </a:xfrm>
          <a:prstGeom prst="straightConnector1">
            <a:avLst/>
          </a:prstGeom>
          <a:ln w="41275">
            <a:solidFill>
              <a:srgbClr val="C00000"/>
            </a:solidFill>
            <a:tailEnd type="triangle"/>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8FF23F29-93B8-4FAB-1537-03389ED0A9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90612" cy="6913469"/>
          </a:xfrm>
          <a:prstGeom prst="rect">
            <a:avLst/>
          </a:prstGeom>
        </p:spPr>
      </p:pic>
    </p:spTree>
    <p:extLst>
      <p:ext uri="{BB962C8B-B14F-4D97-AF65-F5344CB8AC3E}">
        <p14:creationId xmlns:p14="http://schemas.microsoft.com/office/powerpoint/2010/main" val="310052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87D905-17CA-8013-7FEE-B133DC64450D}"/>
              </a:ext>
            </a:extLst>
          </p:cNvPr>
          <p:cNvPicPr>
            <a:picLocks noChangeAspect="1"/>
          </p:cNvPicPr>
          <p:nvPr/>
        </p:nvPicPr>
        <p:blipFill>
          <a:blip r:embed="rId2"/>
          <a:stretch>
            <a:fillRect/>
          </a:stretch>
        </p:blipFill>
        <p:spPr>
          <a:xfrm>
            <a:off x="946150" y="689535"/>
            <a:ext cx="10299700" cy="6070600"/>
          </a:xfrm>
          <a:prstGeom prst="rect">
            <a:avLst/>
          </a:prstGeom>
        </p:spPr>
      </p:pic>
      <p:pic>
        <p:nvPicPr>
          <p:cNvPr id="4" name="Picture 3">
            <a:extLst>
              <a:ext uri="{FF2B5EF4-FFF2-40B4-BE49-F238E27FC236}">
                <a16:creationId xmlns:a16="http://schemas.microsoft.com/office/drawing/2014/main" id="{99FFC66C-6833-83FD-C1B6-A88F23E82E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2001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0D851E-C4E6-D902-4CCB-A5D13A176630}"/>
              </a:ext>
            </a:extLst>
          </p:cNvPr>
          <p:cNvPicPr>
            <a:picLocks noChangeAspect="1"/>
          </p:cNvPicPr>
          <p:nvPr/>
        </p:nvPicPr>
        <p:blipFill>
          <a:blip r:embed="rId2"/>
          <a:stretch>
            <a:fillRect/>
          </a:stretch>
        </p:blipFill>
        <p:spPr>
          <a:xfrm>
            <a:off x="671384" y="638553"/>
            <a:ext cx="10849232" cy="6042456"/>
          </a:xfrm>
          <a:prstGeom prst="rect">
            <a:avLst/>
          </a:prstGeom>
        </p:spPr>
      </p:pic>
      <p:pic>
        <p:nvPicPr>
          <p:cNvPr id="4" name="Picture 3">
            <a:extLst>
              <a:ext uri="{FF2B5EF4-FFF2-40B4-BE49-F238E27FC236}">
                <a16:creationId xmlns:a16="http://schemas.microsoft.com/office/drawing/2014/main" id="{0D8F9414-E1C6-5516-D87D-FD91252E54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57725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374869-CF49-B428-7FD0-C82590F92DB4}"/>
              </a:ext>
            </a:extLst>
          </p:cNvPr>
          <p:cNvPicPr>
            <a:picLocks noChangeAspect="1"/>
          </p:cNvPicPr>
          <p:nvPr/>
        </p:nvPicPr>
        <p:blipFill>
          <a:blip r:embed="rId2"/>
          <a:stretch>
            <a:fillRect/>
          </a:stretch>
        </p:blipFill>
        <p:spPr>
          <a:xfrm>
            <a:off x="720811" y="1079762"/>
            <a:ext cx="10750378" cy="5486399"/>
          </a:xfrm>
          <a:prstGeom prst="rect">
            <a:avLst/>
          </a:prstGeom>
        </p:spPr>
      </p:pic>
      <p:pic>
        <p:nvPicPr>
          <p:cNvPr id="4" name="Picture 3">
            <a:extLst>
              <a:ext uri="{FF2B5EF4-FFF2-40B4-BE49-F238E27FC236}">
                <a16:creationId xmlns:a16="http://schemas.microsoft.com/office/drawing/2014/main" id="{5E3A0483-FB56-EA11-8685-DCBAC660C9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49435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C5728C-213B-BD9F-6B5C-217DF7F1D50C}"/>
              </a:ext>
            </a:extLst>
          </p:cNvPr>
          <p:cNvPicPr>
            <a:picLocks noChangeAspect="1"/>
          </p:cNvPicPr>
          <p:nvPr/>
        </p:nvPicPr>
        <p:blipFill>
          <a:blip r:embed="rId2"/>
          <a:stretch>
            <a:fillRect/>
          </a:stretch>
        </p:blipFill>
        <p:spPr>
          <a:xfrm>
            <a:off x="1438857" y="837443"/>
            <a:ext cx="9314286" cy="5828571"/>
          </a:xfrm>
          <a:prstGeom prst="rect">
            <a:avLst/>
          </a:prstGeom>
        </p:spPr>
      </p:pic>
      <p:pic>
        <p:nvPicPr>
          <p:cNvPr id="4" name="Picture 3">
            <a:extLst>
              <a:ext uri="{FF2B5EF4-FFF2-40B4-BE49-F238E27FC236}">
                <a16:creationId xmlns:a16="http://schemas.microsoft.com/office/drawing/2014/main" id="{A5D6E1D3-6E7E-4A6E-FCE2-B4AE7694B0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893"/>
            <a:ext cx="12239811" cy="6884894"/>
          </a:xfrm>
          <a:prstGeom prst="rect">
            <a:avLst/>
          </a:prstGeom>
        </p:spPr>
      </p:pic>
    </p:spTree>
    <p:extLst>
      <p:ext uri="{BB962C8B-B14F-4D97-AF65-F5344CB8AC3E}">
        <p14:creationId xmlns:p14="http://schemas.microsoft.com/office/powerpoint/2010/main" val="2618425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2A9F3413-7F5D-4209-99CB-8C733E7D35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2675" y="295835"/>
            <a:ext cx="7665384" cy="70217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75AB5B5-9BA9-D53B-459F-3953A22A6D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446"/>
            <a:ext cx="12192000" cy="6858000"/>
          </a:xfrm>
          <a:prstGeom prst="rect">
            <a:avLst/>
          </a:prstGeom>
        </p:spPr>
      </p:pic>
    </p:spTree>
    <p:extLst>
      <p:ext uri="{BB962C8B-B14F-4D97-AF65-F5344CB8AC3E}">
        <p14:creationId xmlns:p14="http://schemas.microsoft.com/office/powerpoint/2010/main" val="206393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9D3876-0DE0-CEB2-B8A6-E3E63387958A}"/>
              </a:ext>
            </a:extLst>
          </p:cNvPr>
          <p:cNvPicPr>
            <a:picLocks noChangeAspect="1"/>
          </p:cNvPicPr>
          <p:nvPr/>
        </p:nvPicPr>
        <p:blipFill>
          <a:blip r:embed="rId2"/>
          <a:stretch>
            <a:fillRect/>
          </a:stretch>
        </p:blipFill>
        <p:spPr>
          <a:xfrm>
            <a:off x="838857" y="1113198"/>
            <a:ext cx="10514286" cy="5585254"/>
          </a:xfrm>
          <a:prstGeom prst="rect">
            <a:avLst/>
          </a:prstGeom>
        </p:spPr>
      </p:pic>
      <p:pic>
        <p:nvPicPr>
          <p:cNvPr id="4" name="Picture 3">
            <a:extLst>
              <a:ext uri="{FF2B5EF4-FFF2-40B4-BE49-F238E27FC236}">
                <a16:creationId xmlns:a16="http://schemas.microsoft.com/office/drawing/2014/main" id="{6EADDF59-C3BF-34E6-6E19-E24A0564A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49246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4BF9C-D328-69E2-2ADF-ADD2E3A2CC93}"/>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1DF65EFA-B9A5-DB47-A24E-9E8B4E8C5F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3612" y="341893"/>
            <a:ext cx="7974107" cy="673472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801E382-67BB-0BFB-6EC0-2937C78F5A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65902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623EF-635E-2D96-3B81-655304053C2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0A0D303-96EB-7A9D-93FE-87474766C52A}"/>
              </a:ext>
            </a:extLst>
          </p:cNvPr>
          <p:cNvPicPr>
            <a:picLocks noChangeAspect="1"/>
          </p:cNvPicPr>
          <p:nvPr/>
        </p:nvPicPr>
        <p:blipFill>
          <a:blip r:embed="rId2"/>
          <a:stretch>
            <a:fillRect/>
          </a:stretch>
        </p:blipFill>
        <p:spPr>
          <a:xfrm>
            <a:off x="467242" y="244549"/>
            <a:ext cx="11408784" cy="6772939"/>
          </a:xfrm>
          <a:prstGeom prst="rect">
            <a:avLst/>
          </a:prstGeom>
        </p:spPr>
      </p:pic>
      <p:pic>
        <p:nvPicPr>
          <p:cNvPr id="3" name="Picture 2">
            <a:extLst>
              <a:ext uri="{FF2B5EF4-FFF2-40B4-BE49-F238E27FC236}">
                <a16:creationId xmlns:a16="http://schemas.microsoft.com/office/drawing/2014/main" id="{1D583D37-F079-9751-EC12-E8AC5E1A00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97" y="382"/>
            <a:ext cx="12248030" cy="6889517"/>
          </a:xfrm>
          <a:prstGeom prst="rect">
            <a:avLst/>
          </a:prstGeom>
        </p:spPr>
      </p:pic>
    </p:spTree>
    <p:extLst>
      <p:ext uri="{BB962C8B-B14F-4D97-AF65-F5344CB8AC3E}">
        <p14:creationId xmlns:p14="http://schemas.microsoft.com/office/powerpoint/2010/main" val="1986153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577CC-A112-7609-130F-2E0716FD4203}"/>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EFB3CF56-5C22-6120-BB7B-F0A68EFD8D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5468" y="251428"/>
            <a:ext cx="850106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3265717-7FC9-3544-0680-727780627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99892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33E64-EA4C-2BE5-645D-0B5E66FBD171}"/>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95E6F588-5CEA-3CC9-CEE7-EA74E9409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2267" y="390312"/>
            <a:ext cx="6987466" cy="683866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CB480A0-2B89-2435-C609-C8062B5170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97390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08F48-BD6C-E8F0-E7FE-F73194952E86}"/>
              </a:ext>
            </a:extLst>
          </p:cNvPr>
          <p:cNvSpPr>
            <a:spLocks noGrp="1"/>
          </p:cNvSpPr>
          <p:nvPr>
            <p:ph type="title"/>
          </p:nvPr>
        </p:nvSpPr>
        <p:spPr>
          <a:xfrm>
            <a:off x="247651" y="537247"/>
            <a:ext cx="5421629" cy="6014159"/>
          </a:xfrm>
        </p:spPr>
        <p:txBody>
          <a:bodyPr>
            <a:normAutofit/>
          </a:bodyPr>
          <a:lstStyle/>
          <a:p>
            <a:r>
              <a:rPr lang="en-US" sz="3200" b="1"/>
              <a:t>College grads, including young college grads, are more likely to be employed in AI- exposed occupations: </a:t>
            </a:r>
            <a:br>
              <a:rPr lang="en-US" sz="3200" b="1"/>
            </a:br>
            <a:r>
              <a:rPr lang="en-US" sz="2800"/>
              <a:t>AI-exposure of occupations weighted by number of workers in each occupation, by demographic group</a:t>
            </a:r>
          </a:p>
        </p:txBody>
      </p:sp>
      <p:pic>
        <p:nvPicPr>
          <p:cNvPr id="16" name="Picture 15">
            <a:extLst>
              <a:ext uri="{FF2B5EF4-FFF2-40B4-BE49-F238E27FC236}">
                <a16:creationId xmlns:a16="http://schemas.microsoft.com/office/drawing/2014/main" id="{683ADD53-A5DF-0D16-E7A6-6A980EB3ED03}"/>
              </a:ext>
            </a:extLst>
          </p:cNvPr>
          <p:cNvPicPr>
            <a:picLocks noChangeAspect="1"/>
          </p:cNvPicPr>
          <p:nvPr/>
        </p:nvPicPr>
        <p:blipFill>
          <a:blip r:embed="rId3"/>
          <a:stretch>
            <a:fillRect/>
          </a:stretch>
        </p:blipFill>
        <p:spPr>
          <a:xfrm>
            <a:off x="7222091" y="698612"/>
            <a:ext cx="4304447" cy="6014159"/>
          </a:xfrm>
          <a:prstGeom prst="rect">
            <a:avLst/>
          </a:prstGeom>
        </p:spPr>
      </p:pic>
      <p:pic>
        <p:nvPicPr>
          <p:cNvPr id="4" name="Picture 3">
            <a:extLst>
              <a:ext uri="{FF2B5EF4-FFF2-40B4-BE49-F238E27FC236}">
                <a16:creationId xmlns:a16="http://schemas.microsoft.com/office/drawing/2014/main" id="{3679D69D-5FDE-C888-1E36-103B00D194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03457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5429250"/>
          <a:chOff x="381000" y="95250"/>
          <a:chExt cx="8667750" cy="542925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889907" y="771713"/>
            <a:ext cx="10412185" cy="5937249"/>
          </a:xfrm>
          <a:prstGeom prst="rect">
            <a:avLst/>
          </a:prstGeom>
        </p:spPr>
      </p:pic>
      <p:sp>
        <p:nvSpPr>
          <p:cNvPr id="2" name="TextBox 1"/>
          <p:cNvSpPr txBox="1"/>
          <p:nvPr/>
        </p:nvSpPr>
        <p:spPr>
          <a:xfrm>
            <a:off x="1905000" y="95250"/>
            <a:ext cx="7620000" cy="461665"/>
          </a:xfrm>
          <a:prstGeom prst="rect">
            <a:avLst/>
          </a:prstGeom>
          <a:noFill/>
        </p:spPr>
        <p:txBody>
          <a:bodyPr wrap="square" lIns="91440" tIns="45720" rIns="91440" bIns="45720" rtlCol="0">
            <a:spAutoFit/>
          </a:bodyPr>
          <a:lstStyle/>
          <a:p>
            <a:pPr marL="0" marR="0" lvl="0" indent="0" algn="ctr" fontAlgn="base">
              <a:lnSpc>
                <a:spcPct val="100000"/>
              </a:lnSpc>
            </a:pPr>
            <a:r>
              <a:rPr lang="en-US" sz="2400" u="none" spc="0">
                <a:solidFill>
                  <a:srgbClr val="333333">
                    <a:alpha val="20000"/>
                  </a:srgbClr>
                </a:solidFill>
                <a:latin typeface="Calibri"/>
              </a:rPr>
              <a:t> </a:t>
            </a:r>
          </a:p>
        </p:txBody>
      </p:sp>
      <p:pic>
        <p:nvPicPr>
          <p:cNvPr id="5" name="Picture 4">
            <a:extLst>
              <a:ext uri="{FF2B5EF4-FFF2-40B4-BE49-F238E27FC236}">
                <a16:creationId xmlns:a16="http://schemas.microsoft.com/office/drawing/2014/main" id="{359E1AA6-17DD-D069-B864-39E121B9E1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542"/>
            <a:ext cx="12192000" cy="6858000"/>
          </a:xfrm>
          <a:prstGeom prst="rect">
            <a:avLst/>
          </a:prstGeom>
        </p:spPr>
      </p:pic>
    </p:spTree>
    <p:extLst>
      <p:ext uri="{BB962C8B-B14F-4D97-AF65-F5344CB8AC3E}">
        <p14:creationId xmlns:p14="http://schemas.microsoft.com/office/powerpoint/2010/main" val="221902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B94AD1-A876-FD0A-28CD-FC08FCDD0DBA}"/>
              </a:ext>
            </a:extLst>
          </p:cNvPr>
          <p:cNvPicPr>
            <a:picLocks noChangeAspect="1"/>
          </p:cNvPicPr>
          <p:nvPr/>
        </p:nvPicPr>
        <p:blipFill>
          <a:blip r:embed="rId2"/>
          <a:stretch>
            <a:fillRect/>
          </a:stretch>
        </p:blipFill>
        <p:spPr>
          <a:xfrm>
            <a:off x="1934029" y="508108"/>
            <a:ext cx="8323942" cy="6417127"/>
          </a:xfrm>
          <a:prstGeom prst="rect">
            <a:avLst/>
          </a:prstGeom>
        </p:spPr>
      </p:pic>
      <p:pic>
        <p:nvPicPr>
          <p:cNvPr id="3" name="Picture 2">
            <a:extLst>
              <a:ext uri="{FF2B5EF4-FFF2-40B4-BE49-F238E27FC236}">
                <a16:creationId xmlns:a16="http://schemas.microsoft.com/office/drawing/2014/main" id="{7976A164-D1C2-BF87-2912-BCA061D29F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12948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EF8799DF-589D-07A3-0A14-05B3225ED0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8031" y="349623"/>
            <a:ext cx="81359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0C4A737-26E3-0225-1D60-2B2BB555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403319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753</Words>
  <Application>Microsoft Macintosh PowerPoint</Application>
  <PresentationFormat>Widescreen</PresentationFormat>
  <Paragraphs>13</Paragraphs>
  <Slides>18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College grads, including young college grads, are more likely to be employed in AI- exposed occupations:  AI-exposure of occupations weighted by number of workers in each occupation, by demographic group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 Josh Bivens</dc:creator>
  <cp:lastModifiedBy>Jennifer Abella</cp:lastModifiedBy>
  <cp:revision>1</cp:revision>
  <dcterms:created xsi:type="dcterms:W3CDTF">2026-07-06T18:42:10Z</dcterms:created>
  <dcterms:modified xsi:type="dcterms:W3CDTF">2026-07-16T15:43:51Z</dcterms:modified>
</cp:coreProperties>
</file>