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1"/>
  </p:sldMasterIdLst>
  <p:notesMasterIdLst>
    <p:notesMasterId r:id="rId10"/>
  </p:notesMasterIdLst>
  <p:sldIdLst>
    <p:sldId id="256" r:id="rId2"/>
    <p:sldId id="265" r:id="rId3"/>
    <p:sldId id="266" r:id="rId4"/>
    <p:sldId id="267" r:id="rId5"/>
    <p:sldId id="268" r:id="rId6"/>
    <p:sldId id="269" r:id="rId7"/>
    <p:sldId id="270" r:id="rId8"/>
    <p:sldId id="271" r:id="rId9"/>
  </p:sldIdLst>
  <p:sldSz cx="9144000" cy="6858000" type="screen4x3"/>
  <p:notesSz cx="6858000" cy="9144000"/>
  <p:embeddedFontLst>
    <p:embeddedFont>
      <p:font typeface="Calibri" panose="020F0502020204030204" pitchFamily="34" charset="0"/>
      <p:regular r:id="rId11"/>
      <p:bold r:id="rId12"/>
      <p:italic r:id="rId13"/>
      <p:boldItalic r:id="rId14"/>
    </p:embeddedFont>
    <p:embeddedFont>
      <p:font typeface="Harriet Text Bold" panose="02000000000000000000" pitchFamily="2" charset="0"/>
      <p:bold r:id="rId15"/>
      <p:italic r:id="rId16"/>
      <p:boldItalic r:id="rId17"/>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023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22" autoAdjust="0"/>
    <p:restoredTop sz="96327"/>
  </p:normalViewPr>
  <p:slideViewPr>
    <p:cSldViewPr snapToGrid="0" snapToObjects="1">
      <p:cViewPr varScale="1">
        <p:scale>
          <a:sx n="124" d="100"/>
          <a:sy n="124" d="100"/>
        </p:scale>
        <p:origin x="1768" y="16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5" Type="http://schemas.openxmlformats.org/officeDocument/2006/relationships/slide" Target="slides/slide4.xml"/><Relationship Id="rId15" Type="http://schemas.openxmlformats.org/officeDocument/2006/relationships/font" Target="fonts/font5.fntdata"/><Relationship Id="rId10" Type="http://schemas.openxmlformats.org/officeDocument/2006/relationships/notesMaster" Target="notesMasters/notesMaster1.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AC9E788-9E79-4245-ABCD-D724FA386555}" type="datetimeFigureOut">
              <a:rPr lang="en-US" smtClean="0"/>
              <a:t>1/11/21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76362CD-E5ED-954B-9B2C-370B9F59B035}" type="slidenum">
              <a:rPr lang="en-US" smtClean="0"/>
              <a:t>‹#›</a:t>
            </a:fld>
            <a:endParaRPr lang="en-US"/>
          </a:p>
        </p:txBody>
      </p:sp>
    </p:spTree>
    <p:extLst>
      <p:ext uri="{BB962C8B-B14F-4D97-AF65-F5344CB8AC3E}">
        <p14:creationId xmlns:p14="http://schemas.microsoft.com/office/powerpoint/2010/main" val="8487748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4FC09DF3-20EB-BE47-BE43-97E315A4A811}"/>
              </a:ext>
            </a:extLst>
          </p:cNvPr>
          <p:cNvSpPr txBox="1"/>
          <p:nvPr userDrawn="1"/>
        </p:nvSpPr>
        <p:spPr>
          <a:xfrm>
            <a:off x="457200" y="6238240"/>
            <a:ext cx="4236720" cy="619760"/>
          </a:xfrm>
          <a:prstGeom prst="rect">
            <a:avLst/>
          </a:prstGeom>
          <a:solidFill>
            <a:schemeClr val="bg1"/>
          </a:solidFill>
        </p:spPr>
        <p:txBody>
          <a:bodyPr wrap="square" rtlCol="0">
            <a:spAutoFit/>
          </a:bodyPr>
          <a:lstStyle/>
          <a:p>
            <a:endParaRPr lang="en-US" dirty="0"/>
          </a:p>
        </p:txBody>
      </p:sp>
      <p:sp>
        <p:nvSpPr>
          <p:cNvPr id="2" name="Title 1"/>
          <p:cNvSpPr>
            <a:spLocks noGrp="1"/>
          </p:cNvSpPr>
          <p:nvPr>
            <p:ph type="ctrTitle"/>
          </p:nvPr>
        </p:nvSpPr>
        <p:spPr>
          <a:xfrm>
            <a:off x="457200" y="2130425"/>
            <a:ext cx="8001000" cy="1470025"/>
          </a:xfrm>
        </p:spPr>
        <p:txBody>
          <a:bodyPr/>
          <a:lstStyle>
            <a:lvl1pPr>
              <a:defRPr>
                <a:solidFill>
                  <a:srgbClr val="C0023E"/>
                </a:solidFill>
              </a:defRPr>
            </a:lvl1pPr>
          </a:lstStyle>
          <a:p>
            <a:r>
              <a:rPr lang="en-US" dirty="0"/>
              <a:t>Click to edit Master title style</a:t>
            </a:r>
          </a:p>
        </p:txBody>
      </p:sp>
      <p:sp>
        <p:nvSpPr>
          <p:cNvPr id="3" name="Subtitle 2"/>
          <p:cNvSpPr>
            <a:spLocks noGrp="1"/>
          </p:cNvSpPr>
          <p:nvPr>
            <p:ph type="subTitle" idx="1"/>
          </p:nvPr>
        </p:nvSpPr>
        <p:spPr>
          <a:xfrm>
            <a:off x="457200" y="3886200"/>
            <a:ext cx="8001000" cy="61468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0" name="TextBox 9">
            <a:extLst>
              <a:ext uri="{FF2B5EF4-FFF2-40B4-BE49-F238E27FC236}">
                <a16:creationId xmlns:a16="http://schemas.microsoft.com/office/drawing/2014/main" id="{51861F10-6F5A-6745-B570-5BBFC6034E3B}"/>
              </a:ext>
            </a:extLst>
          </p:cNvPr>
          <p:cNvSpPr txBox="1"/>
          <p:nvPr userDrawn="1"/>
        </p:nvSpPr>
        <p:spPr>
          <a:xfrm>
            <a:off x="365760" y="6480302"/>
            <a:ext cx="4236720" cy="230832"/>
          </a:xfrm>
          <a:prstGeom prst="rect">
            <a:avLst/>
          </a:prstGeom>
          <a:noFill/>
        </p:spPr>
        <p:txBody>
          <a:bodyPr wrap="square" rtlCol="0">
            <a:spAutoFit/>
          </a:bodyPr>
          <a:lstStyle/>
          <a:p>
            <a:r>
              <a:rPr lang="en-US" sz="900" b="0" i="0" kern="1200" dirty="0">
                <a:solidFill>
                  <a:schemeClr val="bg1">
                    <a:lumMod val="65000"/>
                  </a:schemeClr>
                </a:solidFill>
                <a:effectLst/>
                <a:latin typeface="+mn-lt"/>
                <a:ea typeface="+mn-ea"/>
                <a:cs typeface="+mn-cs"/>
              </a:rPr>
              <a:t>1225 Eye St. NW, Suite 600, Washington, DC 20005 •202-775-8810 • </a:t>
            </a:r>
            <a:r>
              <a:rPr lang="en-US" sz="900" b="0" i="0" kern="1200" dirty="0" err="1">
                <a:solidFill>
                  <a:schemeClr val="bg1">
                    <a:lumMod val="65000"/>
                  </a:schemeClr>
                </a:solidFill>
                <a:effectLst/>
                <a:latin typeface="+mn-lt"/>
                <a:ea typeface="+mn-ea"/>
                <a:cs typeface="+mn-cs"/>
              </a:rPr>
              <a:t>epi.org</a:t>
            </a:r>
            <a:endParaRPr lang="en-US" sz="900" dirty="0">
              <a:solidFill>
                <a:schemeClr val="bg1">
                  <a:lumMod val="65000"/>
                </a:schemeClr>
              </a:solidFill>
            </a:endParaRPr>
          </a:p>
        </p:txBody>
      </p:sp>
      <p:pic>
        <p:nvPicPr>
          <p:cNvPr id="11" name="Picture 10">
            <a:extLst>
              <a:ext uri="{FF2B5EF4-FFF2-40B4-BE49-F238E27FC236}">
                <a16:creationId xmlns:a16="http://schemas.microsoft.com/office/drawing/2014/main" id="{46DA611C-21BC-794F-8A8A-AF9BF8BC7D20}"/>
              </a:ext>
            </a:extLst>
          </p:cNvPr>
          <p:cNvPicPr>
            <a:picLocks noChangeAspect="1"/>
          </p:cNvPicPr>
          <p:nvPr userDrawn="1"/>
        </p:nvPicPr>
        <p:blipFill>
          <a:blip r:embed="rId2"/>
          <a:stretch>
            <a:fillRect/>
          </a:stretch>
        </p:blipFill>
        <p:spPr>
          <a:xfrm>
            <a:off x="457200" y="6346190"/>
            <a:ext cx="1816846" cy="154432"/>
          </a:xfrm>
          <a:prstGeom prst="rect">
            <a:avLst/>
          </a:prstGeom>
        </p:spPr>
      </p:pic>
      <p:pic>
        <p:nvPicPr>
          <p:cNvPr id="14" name="Picture 13">
            <a:extLst>
              <a:ext uri="{FF2B5EF4-FFF2-40B4-BE49-F238E27FC236}">
                <a16:creationId xmlns:a16="http://schemas.microsoft.com/office/drawing/2014/main" id="{D574492D-513F-2C41-BB58-18FCDEEE1C58}"/>
              </a:ext>
            </a:extLst>
          </p:cNvPr>
          <p:cNvPicPr>
            <a:picLocks noChangeAspect="1"/>
          </p:cNvPicPr>
          <p:nvPr userDrawn="1"/>
        </p:nvPicPr>
        <p:blipFill>
          <a:blip r:embed="rId3"/>
          <a:stretch>
            <a:fillRect/>
          </a:stretch>
        </p:blipFill>
        <p:spPr>
          <a:xfrm>
            <a:off x="457200" y="357378"/>
            <a:ext cx="1371600" cy="723164"/>
          </a:xfrm>
          <a:prstGeom prst="rect">
            <a:avLst/>
          </a:prstGeom>
        </p:spPr>
      </p:pic>
      <p:sp>
        <p:nvSpPr>
          <p:cNvPr id="13" name="Date Placeholder 3">
            <a:extLst>
              <a:ext uri="{FF2B5EF4-FFF2-40B4-BE49-F238E27FC236}">
                <a16:creationId xmlns:a16="http://schemas.microsoft.com/office/drawing/2014/main" id="{09CA8186-CC58-074F-9965-9750549FC67F}"/>
              </a:ext>
            </a:extLst>
          </p:cNvPr>
          <p:cNvSpPr>
            <a:spLocks noGrp="1"/>
          </p:cNvSpPr>
          <p:nvPr>
            <p:ph type="dt" sz="half" idx="2"/>
          </p:nvPr>
        </p:nvSpPr>
        <p:spPr>
          <a:xfrm>
            <a:off x="7376160" y="6356350"/>
            <a:ext cx="72136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A19868-78F1-EF4B-A506-8453C8892B04}" type="datetime1">
              <a:rPr lang="en-US" smtClean="0"/>
              <a:t>1/11/21</a:t>
            </a:fld>
            <a:endParaRPr lang="en-US" dirty="0"/>
          </a:p>
        </p:txBody>
      </p:sp>
      <p:sp>
        <p:nvSpPr>
          <p:cNvPr id="15" name="Footer Placeholder 4">
            <a:extLst>
              <a:ext uri="{FF2B5EF4-FFF2-40B4-BE49-F238E27FC236}">
                <a16:creationId xmlns:a16="http://schemas.microsoft.com/office/drawing/2014/main" id="{D3BDD5D9-AB9B-2443-BA88-2927C471C7DB}"/>
              </a:ext>
            </a:extLst>
          </p:cNvPr>
          <p:cNvSpPr>
            <a:spLocks noGrp="1"/>
          </p:cNvSpPr>
          <p:nvPr>
            <p:ph type="ftr" sz="quarter" idx="3"/>
          </p:nvPr>
        </p:nvSpPr>
        <p:spPr>
          <a:xfrm>
            <a:off x="2406126" y="6356350"/>
            <a:ext cx="4837954"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16" name="Slide Number Placeholder 5">
            <a:extLst>
              <a:ext uri="{FF2B5EF4-FFF2-40B4-BE49-F238E27FC236}">
                <a16:creationId xmlns:a16="http://schemas.microsoft.com/office/drawing/2014/main" id="{ED923133-AFDA-8143-9023-C4051D7D1467}"/>
              </a:ext>
            </a:extLst>
          </p:cNvPr>
          <p:cNvSpPr>
            <a:spLocks noGrp="1"/>
          </p:cNvSpPr>
          <p:nvPr>
            <p:ph type="sldNum" sz="quarter" idx="4"/>
          </p:nvPr>
        </p:nvSpPr>
        <p:spPr>
          <a:xfrm>
            <a:off x="8229600" y="6356350"/>
            <a:ext cx="457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DB6935-E4A4-1E4A-8FC4-E96C0394F0E7}" type="slidenum">
              <a:rPr lang="en-US" smtClean="0"/>
              <a:t>‹#›</a:t>
            </a:fld>
            <a:endParaRPr lang="en-US"/>
          </a:p>
        </p:txBody>
      </p:sp>
    </p:spTree>
    <p:extLst>
      <p:ext uri="{BB962C8B-B14F-4D97-AF65-F5344CB8AC3E}">
        <p14:creationId xmlns:p14="http://schemas.microsoft.com/office/powerpoint/2010/main" val="17396213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ADAC53E-DEF0-D349-A19D-95234B58B5BD}" type="datetime1">
              <a:rPr lang="en-US" smtClean="0"/>
              <a:t>1/11/21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DB6935-E4A4-1E4A-8FC4-E96C0394F0E7}" type="slidenum">
              <a:rPr lang="en-US" smtClean="0"/>
              <a:t>‹#›</a:t>
            </a:fld>
            <a:endParaRPr lang="en-US"/>
          </a:p>
        </p:txBody>
      </p:sp>
    </p:spTree>
    <p:extLst>
      <p:ext uri="{BB962C8B-B14F-4D97-AF65-F5344CB8AC3E}">
        <p14:creationId xmlns:p14="http://schemas.microsoft.com/office/powerpoint/2010/main" val="3104763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solidFill>
          <a:schemeClr val="bg1"/>
        </a:solid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7B27259-36E2-1741-BA16-C1839671054D}" type="datetime1">
              <a:rPr lang="en-US" smtClean="0"/>
              <a:t>1/11/21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DB6935-E4A4-1E4A-8FC4-E96C0394F0E7}" type="slidenum">
              <a:rPr lang="en-US" smtClean="0"/>
              <a:t>‹#›</a:t>
            </a:fld>
            <a:endParaRPr lang="en-US"/>
          </a:p>
        </p:txBody>
      </p:sp>
    </p:spTree>
    <p:extLst>
      <p:ext uri="{BB962C8B-B14F-4D97-AF65-F5344CB8AC3E}">
        <p14:creationId xmlns:p14="http://schemas.microsoft.com/office/powerpoint/2010/main" val="25277348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000" u="none">
                <a:solidFill>
                  <a:srgbClr val="C0023E"/>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D2BBCE8F-C54A-EA40-A762-847F2198B5C1}" type="datetime1">
              <a:rPr lang="en-US" smtClean="0"/>
              <a:t>1/11/21</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DB6935-E4A4-1E4A-8FC4-E96C0394F0E7}" type="slidenum">
              <a:rPr lang="en-US" smtClean="0"/>
              <a:t>‹#›</a:t>
            </a:fld>
            <a:endParaRPr lang="en-US"/>
          </a:p>
        </p:txBody>
      </p:sp>
    </p:spTree>
    <p:extLst>
      <p:ext uri="{BB962C8B-B14F-4D97-AF65-F5344CB8AC3E}">
        <p14:creationId xmlns:p14="http://schemas.microsoft.com/office/powerpoint/2010/main" val="4360780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CB26B0D-FA2B-334A-B6B7-DCCCECADA1BC}" type="datetime1">
              <a:rPr lang="en-US" smtClean="0"/>
              <a:t>1/11/21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DB6935-E4A4-1E4A-8FC4-E96C0394F0E7}" type="slidenum">
              <a:rPr lang="en-US" smtClean="0"/>
              <a:t>‹#›</a:t>
            </a:fld>
            <a:endParaRPr lang="en-US"/>
          </a:p>
        </p:txBody>
      </p:sp>
      <p:pic>
        <p:nvPicPr>
          <p:cNvPr id="9" name="Picture 8">
            <a:extLst>
              <a:ext uri="{FF2B5EF4-FFF2-40B4-BE49-F238E27FC236}">
                <a16:creationId xmlns:a16="http://schemas.microsoft.com/office/drawing/2014/main" id="{8D04A98D-BB36-9546-8774-58D2D010E750}"/>
              </a:ext>
            </a:extLst>
          </p:cNvPr>
          <p:cNvPicPr>
            <a:picLocks noChangeAspect="1"/>
          </p:cNvPicPr>
          <p:nvPr userDrawn="1"/>
        </p:nvPicPr>
        <p:blipFill>
          <a:blip r:embed="rId2"/>
          <a:stretch>
            <a:fillRect/>
          </a:stretch>
        </p:blipFill>
        <p:spPr>
          <a:xfrm>
            <a:off x="457200" y="6482016"/>
            <a:ext cx="1816846" cy="154432"/>
          </a:xfrm>
          <a:prstGeom prst="rect">
            <a:avLst/>
          </a:prstGeom>
        </p:spPr>
      </p:pic>
    </p:spTree>
    <p:extLst>
      <p:ext uri="{BB962C8B-B14F-4D97-AF65-F5344CB8AC3E}">
        <p14:creationId xmlns:p14="http://schemas.microsoft.com/office/powerpoint/2010/main" val="17112899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7BA27A8-4C10-9A48-B722-CAF0B39A808D}" type="datetime1">
              <a:rPr lang="en-US" smtClean="0"/>
              <a:t>1/11/21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DB6935-E4A4-1E4A-8FC4-E96C0394F0E7}" type="slidenum">
              <a:rPr lang="en-US" smtClean="0"/>
              <a:t>‹#›</a:t>
            </a:fld>
            <a:endParaRPr lang="en-US"/>
          </a:p>
        </p:txBody>
      </p:sp>
    </p:spTree>
    <p:extLst>
      <p:ext uri="{BB962C8B-B14F-4D97-AF65-F5344CB8AC3E}">
        <p14:creationId xmlns:p14="http://schemas.microsoft.com/office/powerpoint/2010/main" val="33871823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8D0B0F5-626E-7D46-AD6B-91E357BE6E96}" type="datetime1">
              <a:rPr lang="en-US" smtClean="0"/>
              <a:t>1/11/21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BDB6935-E4A4-1E4A-8FC4-E96C0394F0E7}" type="slidenum">
              <a:rPr lang="en-US" smtClean="0"/>
              <a:t>‹#›</a:t>
            </a:fld>
            <a:endParaRPr lang="en-US"/>
          </a:p>
        </p:txBody>
      </p:sp>
    </p:spTree>
    <p:extLst>
      <p:ext uri="{BB962C8B-B14F-4D97-AF65-F5344CB8AC3E}">
        <p14:creationId xmlns:p14="http://schemas.microsoft.com/office/powerpoint/2010/main" val="8803208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C0023E"/>
                </a:solidFill>
              </a:defRPr>
            </a:lvl1pPr>
          </a:lstStyle>
          <a:p>
            <a:r>
              <a:rPr lang="en-US" dirty="0"/>
              <a:t>Click to edit Master title style</a:t>
            </a:r>
          </a:p>
        </p:txBody>
      </p:sp>
      <p:sp>
        <p:nvSpPr>
          <p:cNvPr id="3" name="Date Placeholder 2"/>
          <p:cNvSpPr>
            <a:spLocks noGrp="1"/>
          </p:cNvSpPr>
          <p:nvPr>
            <p:ph type="dt" sz="half" idx="10"/>
          </p:nvPr>
        </p:nvSpPr>
        <p:spPr/>
        <p:txBody>
          <a:bodyPr/>
          <a:lstStyle/>
          <a:p>
            <a:fld id="{9E3D7EB5-80EA-024E-A956-28E38C04C468}" type="datetime1">
              <a:rPr lang="en-US" smtClean="0"/>
              <a:t>1/11/21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BDB6935-E4A4-1E4A-8FC4-E96C0394F0E7}" type="slidenum">
              <a:rPr lang="en-US" smtClean="0"/>
              <a:t>‹#›</a:t>
            </a:fld>
            <a:endParaRPr lang="en-US"/>
          </a:p>
        </p:txBody>
      </p:sp>
    </p:spTree>
    <p:extLst>
      <p:ext uri="{BB962C8B-B14F-4D97-AF65-F5344CB8AC3E}">
        <p14:creationId xmlns:p14="http://schemas.microsoft.com/office/powerpoint/2010/main" val="22793107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bg1"/>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770FD5-5B8E-084E-96FF-A4527A116E57}" type="datetime1">
              <a:rPr lang="en-US" smtClean="0"/>
              <a:t>1/11/21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BDB6935-E4A4-1E4A-8FC4-E96C0394F0E7}" type="slidenum">
              <a:rPr lang="en-US" smtClean="0"/>
              <a:t>‹#›</a:t>
            </a:fld>
            <a:endParaRPr lang="en-US"/>
          </a:p>
        </p:txBody>
      </p:sp>
    </p:spTree>
    <p:extLst>
      <p:ext uri="{BB962C8B-B14F-4D97-AF65-F5344CB8AC3E}">
        <p14:creationId xmlns:p14="http://schemas.microsoft.com/office/powerpoint/2010/main" val="28355061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A9B25A1-34AB-0543-A0A0-36E754246CCC}" type="datetime1">
              <a:rPr lang="en-US" smtClean="0"/>
              <a:t>1/11/21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DB6935-E4A4-1E4A-8FC4-E96C0394F0E7}" type="slidenum">
              <a:rPr lang="en-US" smtClean="0"/>
              <a:t>‹#›</a:t>
            </a:fld>
            <a:endParaRPr lang="en-US"/>
          </a:p>
        </p:txBody>
      </p:sp>
    </p:spTree>
    <p:extLst>
      <p:ext uri="{BB962C8B-B14F-4D97-AF65-F5344CB8AC3E}">
        <p14:creationId xmlns:p14="http://schemas.microsoft.com/office/powerpoint/2010/main" val="41819617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E3D55F1-3E71-8A43-A8C9-7C21D7451480}" type="datetime1">
              <a:rPr lang="en-US" smtClean="0"/>
              <a:t>1/11/21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DB6935-E4A4-1E4A-8FC4-E96C0394F0E7}" type="slidenum">
              <a:rPr lang="en-US" smtClean="0"/>
              <a:t>‹#›</a:t>
            </a:fld>
            <a:endParaRPr lang="en-US"/>
          </a:p>
        </p:txBody>
      </p:sp>
    </p:spTree>
    <p:extLst>
      <p:ext uri="{BB962C8B-B14F-4D97-AF65-F5344CB8AC3E}">
        <p14:creationId xmlns:p14="http://schemas.microsoft.com/office/powerpoint/2010/main" val="909717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BB75063D-7B84-CB40-A838-335CC902DEDF}"/>
              </a:ext>
            </a:extLst>
          </p:cNvPr>
          <p:cNvPicPr>
            <a:picLocks noChangeAspect="1"/>
          </p:cNvPicPr>
          <p:nvPr userDrawn="1"/>
        </p:nvPicPr>
        <p:blipFill>
          <a:blip r:embed="rId13"/>
          <a:stretch>
            <a:fillRect/>
          </a:stretch>
        </p:blipFill>
        <p:spPr>
          <a:xfrm>
            <a:off x="457200" y="6461696"/>
            <a:ext cx="1816846" cy="154432"/>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chor="t">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376160" y="6356350"/>
            <a:ext cx="72136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A19868-78F1-EF4B-A506-8453C8892B04}" type="datetime1">
              <a:rPr lang="en-US" smtClean="0"/>
              <a:t>1/11/21</a:t>
            </a:fld>
            <a:endParaRPr lang="en-US" dirty="0"/>
          </a:p>
        </p:txBody>
      </p:sp>
      <p:sp>
        <p:nvSpPr>
          <p:cNvPr id="5" name="Footer Placeholder 4"/>
          <p:cNvSpPr>
            <a:spLocks noGrp="1"/>
          </p:cNvSpPr>
          <p:nvPr>
            <p:ph type="ftr" sz="quarter" idx="3"/>
          </p:nvPr>
        </p:nvSpPr>
        <p:spPr>
          <a:xfrm>
            <a:off x="2406126" y="6356350"/>
            <a:ext cx="4837954"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229600" y="6356350"/>
            <a:ext cx="457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DB6935-E4A4-1E4A-8FC4-E96C0394F0E7}" type="slidenum">
              <a:rPr lang="en-US" smtClean="0"/>
              <a:t>‹#›</a:t>
            </a:fld>
            <a:endParaRPr lang="en-US"/>
          </a:p>
        </p:txBody>
      </p:sp>
    </p:spTree>
    <p:extLst>
      <p:ext uri="{BB962C8B-B14F-4D97-AF65-F5344CB8AC3E}">
        <p14:creationId xmlns:p14="http://schemas.microsoft.com/office/powerpoint/2010/main" val="22625910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457200" rtl="0" eaLnBrk="1" latinLnBrk="0" hangingPunct="1">
        <a:spcBef>
          <a:spcPct val="0"/>
        </a:spcBef>
        <a:buNone/>
        <a:defRPr sz="4400" b="1" i="0" kern="1200">
          <a:solidFill>
            <a:schemeClr val="tx1"/>
          </a:solidFill>
          <a:latin typeface="Harriet Text Bold" panose="02000000000000000000" pitchFamily="2" charset="0"/>
          <a:ea typeface="+mj-ea"/>
          <a:cs typeface="+mj-cs"/>
        </a:defRPr>
      </a:lvl1pPr>
    </p:titleStyle>
    <p:bodyStyle>
      <a:lvl1pPr marL="342900" indent="-342900" algn="l" defTabSz="457200" rtl="0" eaLnBrk="1" latinLnBrk="0" hangingPunct="1">
        <a:spcBef>
          <a:spcPct val="20000"/>
        </a:spcBef>
        <a:buClr>
          <a:srgbClr val="C0023E"/>
        </a:buClr>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Clr>
          <a:srgbClr val="C0023E"/>
        </a:buClr>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Clr>
          <a:srgbClr val="C0023E"/>
        </a:buClr>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Clr>
          <a:srgbClr val="C0023E"/>
        </a:buClr>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Clr>
          <a:srgbClr val="C0023E"/>
        </a:buClr>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epi.org/unequalpower/" TargetMode="External"/><Relationship Id="rId2" Type="http://schemas.openxmlformats.org/officeDocument/2006/relationships/hyperlink" Target="https://www.epi.org/unequalpower/publications/private-sector-unions-corporate-legal-erosion/"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l"/>
            <a:r>
              <a:rPr lang="en-US" b="1" dirty="0">
                <a:solidFill>
                  <a:srgbClr val="C0023E"/>
                </a:solidFill>
                <a:latin typeface="Harriet Text Bold" panose="02000000000000000000" pitchFamily="2" charset="0"/>
              </a:rPr>
              <a:t>Explaining the erosion of</a:t>
            </a:r>
            <a:br>
              <a:rPr lang="en-US" b="1" dirty="0">
                <a:solidFill>
                  <a:srgbClr val="C0023E"/>
                </a:solidFill>
                <a:latin typeface="Harriet Text Bold" panose="02000000000000000000" pitchFamily="2" charset="0"/>
              </a:rPr>
            </a:br>
            <a:r>
              <a:rPr lang="en-US" b="1" dirty="0">
                <a:solidFill>
                  <a:srgbClr val="C0023E"/>
                </a:solidFill>
                <a:latin typeface="Harriet Text Bold" panose="02000000000000000000" pitchFamily="2" charset="0"/>
              </a:rPr>
              <a:t>private-sector unions</a:t>
            </a:r>
          </a:p>
        </p:txBody>
      </p:sp>
      <p:sp>
        <p:nvSpPr>
          <p:cNvPr id="3" name="Subtitle 2"/>
          <p:cNvSpPr>
            <a:spLocks noGrp="1"/>
          </p:cNvSpPr>
          <p:nvPr>
            <p:ph type="subTitle" idx="1"/>
          </p:nvPr>
        </p:nvSpPr>
        <p:spPr>
          <a:xfrm>
            <a:off x="457200" y="3886199"/>
            <a:ext cx="8001000" cy="2070717"/>
          </a:xfrm>
        </p:spPr>
        <p:txBody>
          <a:bodyPr>
            <a:normAutofit fontScale="32500" lnSpcReduction="20000"/>
          </a:bodyPr>
          <a:lstStyle/>
          <a:p>
            <a:pPr algn="l"/>
            <a:r>
              <a:rPr lang="en-US" sz="6000" dirty="0"/>
              <a:t>Lawrence Mishel, Lynn Rhinehart, and Lane Windham</a:t>
            </a:r>
          </a:p>
          <a:p>
            <a:r>
              <a:rPr lang="en-US" sz="6000" u="sng" dirty="0">
                <a:hlinkClick r:id="rId2"/>
              </a:rPr>
              <a:t>https://www.epi.org/unequalpower/publications/private-sector-unions-corporate-legal-erosion/</a:t>
            </a:r>
            <a:endParaRPr lang="en-US" sz="6000" u="sng" dirty="0"/>
          </a:p>
          <a:p>
            <a:r>
              <a:rPr lang="en-US" sz="6000" dirty="0"/>
              <a:t>@</a:t>
            </a:r>
            <a:r>
              <a:rPr lang="en-US" sz="6000" dirty="0" err="1"/>
              <a:t>LaneWindham</a:t>
            </a:r>
            <a:r>
              <a:rPr lang="en-US" sz="6000" dirty="0"/>
              <a:t>, @</a:t>
            </a:r>
            <a:r>
              <a:rPr lang="en-US" sz="6000" dirty="0" err="1"/>
              <a:t>LarryMishel</a:t>
            </a:r>
            <a:r>
              <a:rPr lang="en-US" sz="6000" dirty="0"/>
              <a:t> </a:t>
            </a:r>
          </a:p>
          <a:p>
            <a:br>
              <a:rPr lang="en-US" sz="1400" dirty="0"/>
            </a:br>
            <a:endParaRPr lang="en-US" sz="2400" dirty="0"/>
          </a:p>
          <a:p>
            <a:br>
              <a:rPr lang="en-US" sz="2400" dirty="0"/>
            </a:br>
            <a:r>
              <a:rPr lang="en-US" sz="6200" dirty="0"/>
              <a:t>December 17, 2020</a:t>
            </a:r>
          </a:p>
          <a:p>
            <a:r>
              <a:rPr lang="en-US" sz="6200" dirty="0"/>
              <a:t>Unequal Bargaining Power initiative: </a:t>
            </a:r>
            <a:r>
              <a:rPr lang="en-US" sz="6200" dirty="0">
                <a:hlinkClick r:id="rId3"/>
              </a:rPr>
              <a:t>https://www.epi.org/unequalpower/</a:t>
            </a:r>
            <a:r>
              <a:rPr lang="en-US" sz="6200" dirty="0"/>
              <a:t> </a:t>
            </a:r>
          </a:p>
          <a:p>
            <a:pPr algn="l"/>
            <a:endParaRPr lang="en-US" sz="2400" dirty="0"/>
          </a:p>
        </p:txBody>
      </p:sp>
      <p:sp>
        <p:nvSpPr>
          <p:cNvPr id="4" name="Slide Number Placeholder 3">
            <a:extLst>
              <a:ext uri="{FF2B5EF4-FFF2-40B4-BE49-F238E27FC236}">
                <a16:creationId xmlns:a16="http://schemas.microsoft.com/office/drawing/2014/main" id="{ECC3F8DC-8A04-1D4E-AEAA-E2CFD64848C8}"/>
              </a:ext>
            </a:extLst>
          </p:cNvPr>
          <p:cNvSpPr>
            <a:spLocks noGrp="1"/>
          </p:cNvSpPr>
          <p:nvPr>
            <p:ph type="sldNum" sz="quarter" idx="4"/>
          </p:nvPr>
        </p:nvSpPr>
        <p:spPr>
          <a:xfrm>
            <a:off x="8229600" y="6376898"/>
            <a:ext cx="457200" cy="365125"/>
          </a:xfrm>
        </p:spPr>
        <p:txBody>
          <a:bodyPr/>
          <a:lstStyle/>
          <a:p>
            <a:fld id="{DBDB6935-E4A4-1E4A-8FC4-E96C0394F0E7}" type="slidenum">
              <a:rPr lang="en-US" smtClean="0"/>
              <a:t>1</a:t>
            </a:fld>
            <a:endParaRPr lang="en-US"/>
          </a:p>
        </p:txBody>
      </p:sp>
    </p:spTree>
    <p:extLst>
      <p:ext uri="{BB962C8B-B14F-4D97-AF65-F5344CB8AC3E}">
        <p14:creationId xmlns:p14="http://schemas.microsoft.com/office/powerpoint/2010/main" val="18320974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409AFD-28C2-3046-B6D2-3B531E693FAB}"/>
              </a:ext>
            </a:extLst>
          </p:cNvPr>
          <p:cNvSpPr>
            <a:spLocks noGrp="1"/>
          </p:cNvSpPr>
          <p:nvPr>
            <p:ph type="title"/>
          </p:nvPr>
        </p:nvSpPr>
        <p:spPr>
          <a:xfrm>
            <a:off x="457200" y="274638"/>
            <a:ext cx="8430768" cy="1143000"/>
          </a:xfrm>
        </p:spPr>
        <p:txBody>
          <a:bodyPr anchor="t">
            <a:normAutofit fontScale="90000"/>
          </a:bodyPr>
          <a:lstStyle/>
          <a:p>
            <a:pPr>
              <a:lnSpc>
                <a:spcPct val="90000"/>
              </a:lnSpc>
            </a:pPr>
            <a:r>
              <a:rPr lang="en-US" sz="3700" b="1" dirty="0"/>
              <a:t>Sharp Decline in Share of Workers in Union Elections and Wins over the 1970’s</a:t>
            </a:r>
            <a:endParaRPr lang="en-US" sz="3700" dirty="0"/>
          </a:p>
        </p:txBody>
      </p:sp>
      <p:sp>
        <p:nvSpPr>
          <p:cNvPr id="4" name="Slide Number Placeholder 3">
            <a:extLst>
              <a:ext uri="{FF2B5EF4-FFF2-40B4-BE49-F238E27FC236}">
                <a16:creationId xmlns:a16="http://schemas.microsoft.com/office/drawing/2014/main" id="{F25BECD5-953A-2547-A6F7-63BCB11C7CA6}"/>
              </a:ext>
            </a:extLst>
          </p:cNvPr>
          <p:cNvSpPr>
            <a:spLocks noGrp="1"/>
          </p:cNvSpPr>
          <p:nvPr>
            <p:ph type="sldNum" sz="quarter" idx="12"/>
          </p:nvPr>
        </p:nvSpPr>
        <p:spPr/>
        <p:txBody>
          <a:bodyPr anchor="ctr">
            <a:normAutofit/>
          </a:bodyPr>
          <a:lstStyle/>
          <a:p>
            <a:pPr>
              <a:spcAft>
                <a:spcPts val="600"/>
              </a:spcAft>
            </a:pPr>
            <a:fld id="{DBDB6935-E4A4-1E4A-8FC4-E96C0394F0E7}" type="slidenum">
              <a:rPr lang="en-US" smtClean="0"/>
              <a:pPr>
                <a:spcAft>
                  <a:spcPts val="600"/>
                </a:spcAft>
              </a:pPr>
              <a:t>2</a:t>
            </a:fld>
            <a:endParaRPr lang="en-US"/>
          </a:p>
        </p:txBody>
      </p:sp>
      <p:pic>
        <p:nvPicPr>
          <p:cNvPr id="6" name="Picture 5">
            <a:extLst>
              <a:ext uri="{FF2B5EF4-FFF2-40B4-BE49-F238E27FC236}">
                <a16:creationId xmlns:a16="http://schemas.microsoft.com/office/drawing/2014/main" id="{6C436C59-BE30-2745-82B6-ACA4EB07D62C}"/>
              </a:ext>
            </a:extLst>
          </p:cNvPr>
          <p:cNvPicPr>
            <a:picLocks noChangeAspect="1"/>
          </p:cNvPicPr>
          <p:nvPr/>
        </p:nvPicPr>
        <p:blipFill>
          <a:blip r:embed="rId2"/>
          <a:stretch>
            <a:fillRect/>
          </a:stretch>
        </p:blipFill>
        <p:spPr>
          <a:xfrm>
            <a:off x="660903" y="1223305"/>
            <a:ext cx="7469109" cy="5068957"/>
          </a:xfrm>
          <a:prstGeom prst="rect">
            <a:avLst/>
          </a:prstGeom>
          <a:noFill/>
        </p:spPr>
      </p:pic>
    </p:spTree>
    <p:extLst>
      <p:ext uri="{BB962C8B-B14F-4D97-AF65-F5344CB8AC3E}">
        <p14:creationId xmlns:p14="http://schemas.microsoft.com/office/powerpoint/2010/main" val="26169162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955AF3-B4FC-844D-90E5-FD5CB0EC21D7}"/>
              </a:ext>
            </a:extLst>
          </p:cNvPr>
          <p:cNvSpPr>
            <a:spLocks noGrp="1"/>
          </p:cNvSpPr>
          <p:nvPr>
            <p:ph type="title"/>
          </p:nvPr>
        </p:nvSpPr>
        <p:spPr/>
        <p:txBody>
          <a:bodyPr>
            <a:normAutofit/>
          </a:bodyPr>
          <a:lstStyle/>
          <a:p>
            <a:r>
              <a:rPr lang="en-US" sz="3600" dirty="0"/>
              <a:t>Election Activity Reduced to Trickle</a:t>
            </a:r>
          </a:p>
        </p:txBody>
      </p:sp>
      <p:sp>
        <p:nvSpPr>
          <p:cNvPr id="3" name="Content Placeholder 2">
            <a:extLst>
              <a:ext uri="{FF2B5EF4-FFF2-40B4-BE49-F238E27FC236}">
                <a16:creationId xmlns:a16="http://schemas.microsoft.com/office/drawing/2014/main" id="{774A378C-63CA-EB4B-BFC4-2A60656B061E}"/>
              </a:ext>
            </a:extLst>
          </p:cNvPr>
          <p:cNvSpPr>
            <a:spLocks noGrp="1"/>
          </p:cNvSpPr>
          <p:nvPr>
            <p:ph idx="1"/>
          </p:nvPr>
        </p:nvSpPr>
        <p:spPr>
          <a:xfrm>
            <a:off x="616998" y="1049784"/>
            <a:ext cx="8229600" cy="5200096"/>
          </a:xfrm>
        </p:spPr>
        <p:txBody>
          <a:bodyPr>
            <a:normAutofit fontScale="92500" lnSpcReduction="20000"/>
          </a:bodyPr>
          <a:lstStyle/>
          <a:p>
            <a:r>
              <a:rPr lang="en-US" dirty="0"/>
              <a:t>In the 1950s and 1960s more than 1.0% of those   employed participated in an NLRA election </a:t>
            </a:r>
            <a:r>
              <a:rPr lang="en-US" i="1" dirty="0"/>
              <a:t>each year</a:t>
            </a:r>
            <a:endParaRPr lang="en-US" dirty="0"/>
          </a:p>
          <a:p>
            <a:r>
              <a:rPr lang="en-US" dirty="0"/>
              <a:t>Share of Employment in NLRA elections:</a:t>
            </a:r>
          </a:p>
          <a:p>
            <a:pPr marL="0" indent="0">
              <a:buNone/>
            </a:pPr>
            <a:r>
              <a:rPr lang="en-US" dirty="0"/>
              <a:t>	1970’s: 0.78%</a:t>
            </a:r>
          </a:p>
          <a:p>
            <a:pPr marL="0" indent="0">
              <a:buNone/>
            </a:pPr>
            <a:r>
              <a:rPr lang="en-US" dirty="0"/>
              <a:t>    	1980’s: 0.29%</a:t>
            </a:r>
          </a:p>
          <a:p>
            <a:pPr marL="0" indent="0">
              <a:buNone/>
            </a:pPr>
            <a:r>
              <a:rPr lang="en-US" dirty="0"/>
              <a:t>     	2000’s: 0.13%</a:t>
            </a:r>
          </a:p>
          <a:p>
            <a:r>
              <a:rPr lang="en-US" dirty="0"/>
              <a:t>Share of Employment in successful NLRA election:</a:t>
            </a:r>
          </a:p>
          <a:p>
            <a:pPr marL="0" indent="0">
              <a:buNone/>
            </a:pPr>
            <a:r>
              <a:rPr lang="en-US" dirty="0"/>
              <a:t>	1950’s: 0.83%    2000’s: 0.06%</a:t>
            </a:r>
          </a:p>
          <a:p>
            <a:pPr marL="0" indent="0">
              <a:buNone/>
            </a:pPr>
            <a:r>
              <a:rPr lang="en-US" u="sng" dirty="0"/>
              <a:t>1950s equivalent today, would be more than 1 million new union members each year!</a:t>
            </a:r>
          </a:p>
        </p:txBody>
      </p:sp>
      <p:sp>
        <p:nvSpPr>
          <p:cNvPr id="5" name="Slide Number Placeholder 4">
            <a:extLst>
              <a:ext uri="{FF2B5EF4-FFF2-40B4-BE49-F238E27FC236}">
                <a16:creationId xmlns:a16="http://schemas.microsoft.com/office/drawing/2014/main" id="{D493FA36-4A22-CD4F-9192-733888AC4264}"/>
              </a:ext>
            </a:extLst>
          </p:cNvPr>
          <p:cNvSpPr>
            <a:spLocks noGrp="1"/>
          </p:cNvSpPr>
          <p:nvPr>
            <p:ph type="sldNum" sz="quarter" idx="12"/>
          </p:nvPr>
        </p:nvSpPr>
        <p:spPr/>
        <p:txBody>
          <a:bodyPr/>
          <a:lstStyle/>
          <a:p>
            <a:fld id="{DBDB6935-E4A4-1E4A-8FC4-E96C0394F0E7}" type="slidenum">
              <a:rPr lang="en-US" smtClean="0"/>
              <a:t>3</a:t>
            </a:fld>
            <a:endParaRPr lang="en-US"/>
          </a:p>
        </p:txBody>
      </p:sp>
    </p:spTree>
    <p:extLst>
      <p:ext uri="{BB962C8B-B14F-4D97-AF65-F5344CB8AC3E}">
        <p14:creationId xmlns:p14="http://schemas.microsoft.com/office/powerpoint/2010/main" val="6003387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A60370-6295-B647-9E76-874B5C9F6541}"/>
              </a:ext>
            </a:extLst>
          </p:cNvPr>
          <p:cNvSpPr>
            <a:spLocks noGrp="1"/>
          </p:cNvSpPr>
          <p:nvPr>
            <p:ph type="title"/>
          </p:nvPr>
        </p:nvSpPr>
        <p:spPr/>
        <p:txBody>
          <a:bodyPr>
            <a:normAutofit fontScale="90000"/>
          </a:bodyPr>
          <a:lstStyle/>
          <a:p>
            <a:r>
              <a:rPr lang="en-US" dirty="0"/>
              <a:t>Quantifying the Three Hurdles to a Union Contract</a:t>
            </a:r>
          </a:p>
        </p:txBody>
      </p:sp>
      <p:sp>
        <p:nvSpPr>
          <p:cNvPr id="4" name="Slide Number Placeholder 3">
            <a:extLst>
              <a:ext uri="{FF2B5EF4-FFF2-40B4-BE49-F238E27FC236}">
                <a16:creationId xmlns:a16="http://schemas.microsoft.com/office/drawing/2014/main" id="{F234E7C3-2303-B049-BE3D-DF91AA6BDA19}"/>
              </a:ext>
            </a:extLst>
          </p:cNvPr>
          <p:cNvSpPr>
            <a:spLocks noGrp="1"/>
          </p:cNvSpPr>
          <p:nvPr>
            <p:ph type="sldNum" sz="quarter" idx="12"/>
          </p:nvPr>
        </p:nvSpPr>
        <p:spPr/>
        <p:txBody>
          <a:bodyPr/>
          <a:lstStyle/>
          <a:p>
            <a:fld id="{DBDB6935-E4A4-1E4A-8FC4-E96C0394F0E7}" type="slidenum">
              <a:rPr lang="en-US" smtClean="0"/>
              <a:t>4</a:t>
            </a:fld>
            <a:endParaRPr lang="en-US"/>
          </a:p>
        </p:txBody>
      </p:sp>
      <p:pic>
        <p:nvPicPr>
          <p:cNvPr id="8" name="Picture 7">
            <a:extLst>
              <a:ext uri="{FF2B5EF4-FFF2-40B4-BE49-F238E27FC236}">
                <a16:creationId xmlns:a16="http://schemas.microsoft.com/office/drawing/2014/main" id="{1E26946F-904F-5B45-AD18-B6BBBF38B407}"/>
              </a:ext>
            </a:extLst>
          </p:cNvPr>
          <p:cNvPicPr>
            <a:picLocks noChangeAspect="1"/>
          </p:cNvPicPr>
          <p:nvPr/>
        </p:nvPicPr>
        <p:blipFill rotWithShape="1">
          <a:blip r:embed="rId2"/>
          <a:srcRect b="42044"/>
          <a:stretch/>
        </p:blipFill>
        <p:spPr>
          <a:xfrm>
            <a:off x="1357480" y="1516999"/>
            <a:ext cx="6872120" cy="4018799"/>
          </a:xfrm>
          <a:prstGeom prst="rect">
            <a:avLst/>
          </a:prstGeom>
        </p:spPr>
      </p:pic>
      <p:pic>
        <p:nvPicPr>
          <p:cNvPr id="10" name="Picture 9">
            <a:extLst>
              <a:ext uri="{FF2B5EF4-FFF2-40B4-BE49-F238E27FC236}">
                <a16:creationId xmlns:a16="http://schemas.microsoft.com/office/drawing/2014/main" id="{91BAB669-B9E3-B24B-BEC4-9FCFF8795688}"/>
              </a:ext>
            </a:extLst>
          </p:cNvPr>
          <p:cNvPicPr>
            <a:picLocks noChangeAspect="1"/>
          </p:cNvPicPr>
          <p:nvPr/>
        </p:nvPicPr>
        <p:blipFill rotWithShape="1">
          <a:blip r:embed="rId2"/>
          <a:srcRect t="86078" b="1552"/>
          <a:stretch/>
        </p:blipFill>
        <p:spPr>
          <a:xfrm>
            <a:off x="1618488" y="5589349"/>
            <a:ext cx="6145273" cy="767001"/>
          </a:xfrm>
          <a:prstGeom prst="rect">
            <a:avLst/>
          </a:prstGeom>
        </p:spPr>
      </p:pic>
      <p:sp>
        <p:nvSpPr>
          <p:cNvPr id="11" name="Rectangle 10">
            <a:extLst>
              <a:ext uri="{FF2B5EF4-FFF2-40B4-BE49-F238E27FC236}">
                <a16:creationId xmlns:a16="http://schemas.microsoft.com/office/drawing/2014/main" id="{06DBA59B-92FD-D247-A349-2E049118AB04}"/>
              </a:ext>
            </a:extLst>
          </p:cNvPr>
          <p:cNvSpPr/>
          <p:nvPr/>
        </p:nvSpPr>
        <p:spPr>
          <a:xfrm>
            <a:off x="1618488" y="5056632"/>
            <a:ext cx="5925312" cy="402871"/>
          </a:xfrm>
          <a:prstGeom prst="rect">
            <a:avLst/>
          </a:prstGeom>
          <a:noFill/>
          <a:ln w="25400">
            <a:solidFill>
              <a:srgbClr val="C0023E"/>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622365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D682F3-4EB5-D94A-84CD-9924B7BA2135}"/>
              </a:ext>
            </a:extLst>
          </p:cNvPr>
          <p:cNvSpPr>
            <a:spLocks noGrp="1"/>
          </p:cNvSpPr>
          <p:nvPr>
            <p:ph type="title"/>
          </p:nvPr>
        </p:nvSpPr>
        <p:spPr/>
        <p:txBody>
          <a:bodyPr>
            <a:normAutofit fontScale="90000"/>
          </a:bodyPr>
          <a:lstStyle/>
          <a:p>
            <a:r>
              <a:rPr lang="en-US" dirty="0"/>
              <a:t>Understanding decline in flows into unions over 1970’s</a:t>
            </a:r>
          </a:p>
        </p:txBody>
      </p:sp>
      <p:sp>
        <p:nvSpPr>
          <p:cNvPr id="3" name="Content Placeholder 2">
            <a:extLst>
              <a:ext uri="{FF2B5EF4-FFF2-40B4-BE49-F238E27FC236}">
                <a16:creationId xmlns:a16="http://schemas.microsoft.com/office/drawing/2014/main" id="{293E0DDE-6744-1346-A96E-782A14231DAD}"/>
              </a:ext>
            </a:extLst>
          </p:cNvPr>
          <p:cNvSpPr>
            <a:spLocks noGrp="1"/>
          </p:cNvSpPr>
          <p:nvPr>
            <p:ph idx="1"/>
          </p:nvPr>
        </p:nvSpPr>
        <p:spPr/>
        <p:txBody>
          <a:bodyPr>
            <a:normAutofit fontScale="70000" lnSpcReduction="20000"/>
          </a:bodyPr>
          <a:lstStyle/>
          <a:p>
            <a:pPr marL="0" indent="0">
              <a:buNone/>
            </a:pPr>
            <a:r>
              <a:rPr lang="en-US" i="1" u="sng" dirty="0"/>
              <a:t>Reduction in workers obtaining new union contract</a:t>
            </a:r>
          </a:p>
          <a:p>
            <a:pPr marL="0" indent="0">
              <a:buNone/>
            </a:pPr>
            <a:r>
              <a:rPr lang="en-US" dirty="0"/>
              <a:t>	1966-68: 0.46% of employment</a:t>
            </a:r>
          </a:p>
          <a:p>
            <a:pPr marL="0" indent="0">
              <a:buNone/>
            </a:pPr>
            <a:r>
              <a:rPr lang="en-US" dirty="0"/>
              <a:t>	1978-80: 0.17% of employment</a:t>
            </a:r>
          </a:p>
          <a:p>
            <a:pPr marL="0" indent="0">
              <a:buNone/>
            </a:pPr>
            <a:r>
              <a:rPr lang="en-US" dirty="0"/>
              <a:t>	Down 0.30% of employment</a:t>
            </a:r>
          </a:p>
          <a:p>
            <a:pPr marL="0" indent="0">
              <a:buNone/>
            </a:pPr>
            <a:endParaRPr lang="en-US" i="1" u="sng" dirty="0"/>
          </a:p>
          <a:p>
            <a:pPr marL="0" indent="0">
              <a:buNone/>
            </a:pPr>
            <a:r>
              <a:rPr lang="en-US" i="1" u="sng" dirty="0"/>
              <a:t>Explained by (sums to 100%):</a:t>
            </a:r>
          </a:p>
          <a:p>
            <a:pPr marL="0" indent="0">
              <a:buNone/>
            </a:pPr>
            <a:r>
              <a:rPr lang="en-US" dirty="0"/>
              <a:t>	Fewer elections-- 44.2%</a:t>
            </a:r>
          </a:p>
          <a:p>
            <a:pPr marL="0" indent="0">
              <a:buNone/>
            </a:pPr>
            <a:r>
              <a:rPr lang="en-US" dirty="0"/>
              <a:t>	Lower win rate– 40.4%</a:t>
            </a:r>
          </a:p>
          <a:p>
            <a:pPr marL="0" indent="0">
              <a:buNone/>
            </a:pPr>
            <a:r>
              <a:rPr lang="en-US" dirty="0"/>
              <a:t>	Inability to obtain first contract--   15.5%</a:t>
            </a:r>
          </a:p>
          <a:p>
            <a:pPr marL="0" indent="0">
              <a:buNone/>
            </a:pPr>
            <a:br>
              <a:rPr lang="en-US" sz="3600" dirty="0">
                <a:solidFill>
                  <a:srgbClr val="FF0000"/>
                </a:solidFill>
              </a:rPr>
            </a:br>
            <a:r>
              <a:rPr lang="en-US" sz="3600" u="sng" dirty="0">
                <a:solidFill>
                  <a:srgbClr val="C0023E"/>
                </a:solidFill>
              </a:rPr>
              <a:t>Consequence: 200,000 fewer new union members with contract each year by end of 1970’s. In today’s workforce, late 1960’s rate of union inflow would be </a:t>
            </a:r>
            <a:r>
              <a:rPr lang="en-US" sz="3600" u="sng">
                <a:solidFill>
                  <a:srgbClr val="C0023E"/>
                </a:solidFill>
              </a:rPr>
              <a:t>560,000 each </a:t>
            </a:r>
            <a:r>
              <a:rPr lang="en-US" sz="3600" u="sng" dirty="0">
                <a:solidFill>
                  <a:srgbClr val="C0023E"/>
                </a:solidFill>
              </a:rPr>
              <a:t>year.</a:t>
            </a:r>
          </a:p>
        </p:txBody>
      </p:sp>
      <p:sp>
        <p:nvSpPr>
          <p:cNvPr id="4" name="Slide Number Placeholder 3">
            <a:extLst>
              <a:ext uri="{FF2B5EF4-FFF2-40B4-BE49-F238E27FC236}">
                <a16:creationId xmlns:a16="http://schemas.microsoft.com/office/drawing/2014/main" id="{93B0E32C-C11D-7847-9306-678E22C826FF}"/>
              </a:ext>
            </a:extLst>
          </p:cNvPr>
          <p:cNvSpPr>
            <a:spLocks noGrp="1"/>
          </p:cNvSpPr>
          <p:nvPr>
            <p:ph type="sldNum" sz="quarter" idx="12"/>
          </p:nvPr>
        </p:nvSpPr>
        <p:spPr/>
        <p:txBody>
          <a:bodyPr/>
          <a:lstStyle/>
          <a:p>
            <a:fld id="{DBDB6935-E4A4-1E4A-8FC4-E96C0394F0E7}" type="slidenum">
              <a:rPr lang="en-US" smtClean="0"/>
              <a:t>5</a:t>
            </a:fld>
            <a:endParaRPr lang="en-US"/>
          </a:p>
        </p:txBody>
      </p:sp>
    </p:spTree>
    <p:extLst>
      <p:ext uri="{BB962C8B-B14F-4D97-AF65-F5344CB8AC3E}">
        <p14:creationId xmlns:p14="http://schemas.microsoft.com/office/powerpoint/2010/main" val="1678600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954608-B6CA-0D4A-AB72-65D046EB30FA}"/>
              </a:ext>
            </a:extLst>
          </p:cNvPr>
          <p:cNvSpPr>
            <a:spLocks noGrp="1"/>
          </p:cNvSpPr>
          <p:nvPr>
            <p:ph type="title"/>
          </p:nvPr>
        </p:nvSpPr>
        <p:spPr/>
        <p:txBody>
          <a:bodyPr>
            <a:noAutofit/>
          </a:bodyPr>
          <a:lstStyle/>
          <a:p>
            <a:r>
              <a:rPr lang="en-US" sz="4000" dirty="0"/>
              <a:t>The Steep Decline in Additions to Private Sector union coverage</a:t>
            </a:r>
          </a:p>
        </p:txBody>
      </p:sp>
      <p:sp>
        <p:nvSpPr>
          <p:cNvPr id="4" name="Slide Number Placeholder 3">
            <a:extLst>
              <a:ext uri="{FF2B5EF4-FFF2-40B4-BE49-F238E27FC236}">
                <a16:creationId xmlns:a16="http://schemas.microsoft.com/office/drawing/2014/main" id="{7E68D33A-B171-B944-B327-AF3E33DEA970}"/>
              </a:ext>
            </a:extLst>
          </p:cNvPr>
          <p:cNvSpPr>
            <a:spLocks noGrp="1"/>
          </p:cNvSpPr>
          <p:nvPr>
            <p:ph type="sldNum" sz="quarter" idx="12"/>
          </p:nvPr>
        </p:nvSpPr>
        <p:spPr/>
        <p:txBody>
          <a:bodyPr/>
          <a:lstStyle/>
          <a:p>
            <a:fld id="{DBDB6935-E4A4-1E4A-8FC4-E96C0394F0E7}" type="slidenum">
              <a:rPr lang="en-US" smtClean="0"/>
              <a:t>6</a:t>
            </a:fld>
            <a:endParaRPr lang="en-US"/>
          </a:p>
        </p:txBody>
      </p:sp>
      <p:pic>
        <p:nvPicPr>
          <p:cNvPr id="8" name="Picture 7">
            <a:extLst>
              <a:ext uri="{FF2B5EF4-FFF2-40B4-BE49-F238E27FC236}">
                <a16:creationId xmlns:a16="http://schemas.microsoft.com/office/drawing/2014/main" id="{FA1E60B9-C10A-C547-83D4-51F89E0D793E}"/>
              </a:ext>
            </a:extLst>
          </p:cNvPr>
          <p:cNvPicPr>
            <a:picLocks noChangeAspect="1"/>
          </p:cNvPicPr>
          <p:nvPr/>
        </p:nvPicPr>
        <p:blipFill>
          <a:blip r:embed="rId2"/>
          <a:stretch>
            <a:fillRect/>
          </a:stretch>
        </p:blipFill>
        <p:spPr>
          <a:xfrm>
            <a:off x="823867" y="1572431"/>
            <a:ext cx="7288038" cy="4821634"/>
          </a:xfrm>
          <a:prstGeom prst="rect">
            <a:avLst/>
          </a:prstGeom>
        </p:spPr>
      </p:pic>
    </p:spTree>
    <p:extLst>
      <p:ext uri="{BB962C8B-B14F-4D97-AF65-F5344CB8AC3E}">
        <p14:creationId xmlns:p14="http://schemas.microsoft.com/office/powerpoint/2010/main" val="19535378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4AFD62-DE47-194C-AB8D-5FD78156CDFD}"/>
              </a:ext>
            </a:extLst>
          </p:cNvPr>
          <p:cNvSpPr>
            <a:spLocks noGrp="1"/>
          </p:cNvSpPr>
          <p:nvPr>
            <p:ph type="title"/>
          </p:nvPr>
        </p:nvSpPr>
        <p:spPr>
          <a:xfrm>
            <a:off x="457200" y="274638"/>
            <a:ext cx="8229600" cy="1143000"/>
          </a:xfrm>
        </p:spPr>
        <p:txBody>
          <a:bodyPr>
            <a:noAutofit/>
          </a:bodyPr>
          <a:lstStyle/>
          <a:p>
            <a:r>
              <a:rPr lang="en-US" sz="3600" dirty="0"/>
              <a:t>Strong and Growing Worker Demand for Collective Bargaining</a:t>
            </a:r>
          </a:p>
        </p:txBody>
      </p:sp>
      <p:sp>
        <p:nvSpPr>
          <p:cNvPr id="3" name="Content Placeholder 2">
            <a:extLst>
              <a:ext uri="{FF2B5EF4-FFF2-40B4-BE49-F238E27FC236}">
                <a16:creationId xmlns:a16="http://schemas.microsoft.com/office/drawing/2014/main" id="{25FD332E-11F7-3845-95D4-DE3D15EFCC61}"/>
              </a:ext>
            </a:extLst>
          </p:cNvPr>
          <p:cNvSpPr>
            <a:spLocks noGrp="1"/>
          </p:cNvSpPr>
          <p:nvPr>
            <p:ph idx="1"/>
          </p:nvPr>
        </p:nvSpPr>
        <p:spPr/>
        <p:txBody>
          <a:bodyPr>
            <a:normAutofit fontScale="92500"/>
          </a:bodyPr>
          <a:lstStyle/>
          <a:p>
            <a:pPr marL="0" indent="0">
              <a:buNone/>
            </a:pPr>
            <a:r>
              <a:rPr lang="en-US" dirty="0"/>
              <a:t>“the 1977 and 1995 results were nearly identical: approximately one third of the non-union workforce indicated they would vote to have union representation if given an opportunity to do so on their current job. In 2017 that number increased to 48 percent. This number translates into an under-representation of unions of approximately 58 million workers.”</a:t>
            </a:r>
          </a:p>
          <a:p>
            <a:pPr marL="0" indent="0">
              <a:buNone/>
            </a:pPr>
            <a:r>
              <a:rPr lang="en-US" dirty="0"/>
              <a:t>Based on Kochan, Kimball, Yang, and Kelly (2018)</a:t>
            </a:r>
          </a:p>
          <a:p>
            <a:endParaRPr lang="en-US" dirty="0"/>
          </a:p>
        </p:txBody>
      </p:sp>
      <p:sp>
        <p:nvSpPr>
          <p:cNvPr id="4" name="Slide Number Placeholder 3">
            <a:extLst>
              <a:ext uri="{FF2B5EF4-FFF2-40B4-BE49-F238E27FC236}">
                <a16:creationId xmlns:a16="http://schemas.microsoft.com/office/drawing/2014/main" id="{0E3F4AC3-F75D-F94B-83B5-DF32EB585914}"/>
              </a:ext>
            </a:extLst>
          </p:cNvPr>
          <p:cNvSpPr>
            <a:spLocks noGrp="1"/>
          </p:cNvSpPr>
          <p:nvPr>
            <p:ph type="sldNum" sz="quarter" idx="12"/>
          </p:nvPr>
        </p:nvSpPr>
        <p:spPr/>
        <p:txBody>
          <a:bodyPr/>
          <a:lstStyle/>
          <a:p>
            <a:fld id="{DBDB6935-E4A4-1E4A-8FC4-E96C0394F0E7}" type="slidenum">
              <a:rPr lang="en-US" smtClean="0"/>
              <a:t>7</a:t>
            </a:fld>
            <a:endParaRPr lang="en-US"/>
          </a:p>
        </p:txBody>
      </p:sp>
    </p:spTree>
    <p:extLst>
      <p:ext uri="{BB962C8B-B14F-4D97-AF65-F5344CB8AC3E}">
        <p14:creationId xmlns:p14="http://schemas.microsoft.com/office/powerpoint/2010/main" val="2108732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C32F85-8B54-9243-9627-760C430DD360}"/>
              </a:ext>
            </a:extLst>
          </p:cNvPr>
          <p:cNvSpPr>
            <a:spLocks noGrp="1"/>
          </p:cNvSpPr>
          <p:nvPr>
            <p:ph type="title"/>
          </p:nvPr>
        </p:nvSpPr>
        <p:spPr/>
        <p:txBody>
          <a:bodyPr>
            <a:normAutofit/>
          </a:bodyPr>
          <a:lstStyle/>
          <a:p>
            <a:r>
              <a:rPr lang="en-US" sz="3200" dirty="0"/>
              <a:t>Automation/Globalization had Minor Role in Private Sector Union Decline</a:t>
            </a:r>
          </a:p>
        </p:txBody>
      </p:sp>
      <p:sp>
        <p:nvSpPr>
          <p:cNvPr id="3" name="Content Placeholder 2">
            <a:extLst>
              <a:ext uri="{FF2B5EF4-FFF2-40B4-BE49-F238E27FC236}">
                <a16:creationId xmlns:a16="http://schemas.microsoft.com/office/drawing/2014/main" id="{814768F6-7132-0848-A787-E68F87355837}"/>
              </a:ext>
            </a:extLst>
          </p:cNvPr>
          <p:cNvSpPr>
            <a:spLocks noGrp="1"/>
          </p:cNvSpPr>
          <p:nvPr>
            <p:ph idx="1"/>
          </p:nvPr>
        </p:nvSpPr>
        <p:spPr/>
        <p:txBody>
          <a:bodyPr>
            <a:normAutofit fontScale="92500" lnSpcReduction="10000"/>
          </a:bodyPr>
          <a:lstStyle/>
          <a:p>
            <a:r>
              <a:rPr lang="en-US" dirty="0"/>
              <a:t>Private-sector unionization eroded rapidly in nonmanufacturing, frequently more than in manufacturing: in both major sectors and in many detailed industries.</a:t>
            </a:r>
          </a:p>
          <a:p>
            <a:r>
              <a:rPr lang="en-US" dirty="0"/>
              <a:t>Detailed statistical analyses show that changing employment patterns across industries can account for less than a fifth of union erosion.</a:t>
            </a:r>
          </a:p>
          <a:p>
            <a:r>
              <a:rPr lang="en-US" dirty="0"/>
              <a:t>International comparisons show manufacturing decline explains very little of cross-country differences in union decline (OECD 2020).</a:t>
            </a:r>
          </a:p>
          <a:p>
            <a:pPr marL="0" indent="0">
              <a:buNone/>
            </a:pPr>
            <a:endParaRPr lang="en-US" dirty="0"/>
          </a:p>
          <a:p>
            <a:endParaRPr lang="en-US" dirty="0"/>
          </a:p>
        </p:txBody>
      </p:sp>
      <p:sp>
        <p:nvSpPr>
          <p:cNvPr id="4" name="Slide Number Placeholder 3">
            <a:extLst>
              <a:ext uri="{FF2B5EF4-FFF2-40B4-BE49-F238E27FC236}">
                <a16:creationId xmlns:a16="http://schemas.microsoft.com/office/drawing/2014/main" id="{9443E319-9E56-4046-A6F6-950E45DA32AF}"/>
              </a:ext>
            </a:extLst>
          </p:cNvPr>
          <p:cNvSpPr>
            <a:spLocks noGrp="1"/>
          </p:cNvSpPr>
          <p:nvPr>
            <p:ph type="sldNum" sz="quarter" idx="12"/>
          </p:nvPr>
        </p:nvSpPr>
        <p:spPr/>
        <p:txBody>
          <a:bodyPr/>
          <a:lstStyle/>
          <a:p>
            <a:fld id="{DBDB6935-E4A4-1E4A-8FC4-E96C0394F0E7}" type="slidenum">
              <a:rPr lang="en-US" smtClean="0"/>
              <a:t>8</a:t>
            </a:fld>
            <a:endParaRPr lang="en-US"/>
          </a:p>
        </p:txBody>
      </p:sp>
    </p:spTree>
    <p:extLst>
      <p:ext uri="{BB962C8B-B14F-4D97-AF65-F5344CB8AC3E}">
        <p14:creationId xmlns:p14="http://schemas.microsoft.com/office/powerpoint/2010/main" val="42935066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98</TotalTime>
  <Words>428</Words>
  <Application>Microsoft Macintosh PowerPoint</Application>
  <PresentationFormat>On-screen Show (4:3)</PresentationFormat>
  <Paragraphs>45</Paragraphs>
  <Slides>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Harriet Text Bold</vt:lpstr>
      <vt:lpstr>Calibri</vt:lpstr>
      <vt:lpstr>Arial</vt:lpstr>
      <vt:lpstr>Office Theme</vt:lpstr>
      <vt:lpstr>Explaining the erosion of private-sector unions</vt:lpstr>
      <vt:lpstr>Sharp Decline in Share of Workers in Union Elections and Wins over the 1970’s</vt:lpstr>
      <vt:lpstr>Election Activity Reduced to Trickle</vt:lpstr>
      <vt:lpstr>Quantifying the Three Hurdles to a Union Contract</vt:lpstr>
      <vt:lpstr>Understanding decline in flows into unions over 1970’s</vt:lpstr>
      <vt:lpstr>The Steep Decline in Additions to Private Sector union coverage</vt:lpstr>
      <vt:lpstr>Strong and Growing Worker Demand for Collective Bargaining</vt:lpstr>
      <vt:lpstr>Automation/Globalization had Minor Role in Private Sector Union Decline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Explaining the erosion of private-sector unions</dc:title>
  <dc:creator>John Carlo Mandapat</dc:creator>
  <cp:lastModifiedBy>John Carlo Mandapat</cp:lastModifiedBy>
  <cp:revision>10</cp:revision>
  <cp:lastPrinted>2020-12-16T21:33:21Z</cp:lastPrinted>
  <dcterms:created xsi:type="dcterms:W3CDTF">2020-12-09T21:43:14Z</dcterms:created>
  <dcterms:modified xsi:type="dcterms:W3CDTF">2021-01-11T15:27:39Z</dcterms:modified>
</cp:coreProperties>
</file>